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Lst>
  <p:notesMasterIdLst>
    <p:notesMasterId r:id="rId26"/>
  </p:notesMasterIdLst>
  <p:sldIdLst>
    <p:sldId id="256" r:id="rId2"/>
    <p:sldId id="259" r:id="rId3"/>
    <p:sldId id="257" r:id="rId4"/>
    <p:sldId id="260" r:id="rId5"/>
    <p:sldId id="273" r:id="rId6"/>
    <p:sldId id="267" r:id="rId7"/>
    <p:sldId id="264" r:id="rId8"/>
    <p:sldId id="265" r:id="rId9"/>
    <p:sldId id="269" r:id="rId10"/>
    <p:sldId id="270" r:id="rId11"/>
    <p:sldId id="276" r:id="rId12"/>
    <p:sldId id="277" r:id="rId13"/>
    <p:sldId id="279" r:id="rId14"/>
    <p:sldId id="271" r:id="rId15"/>
    <p:sldId id="280" r:id="rId16"/>
    <p:sldId id="281" r:id="rId17"/>
    <p:sldId id="275" r:id="rId18"/>
    <p:sldId id="282" r:id="rId19"/>
    <p:sldId id="283" r:id="rId20"/>
    <p:sldId id="284" r:id="rId21"/>
    <p:sldId id="285" r:id="rId22"/>
    <p:sldId id="286" r:id="rId23"/>
    <p:sldId id="287" r:id="rId24"/>
    <p:sldId id="26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6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086"/>
    <p:restoredTop sz="71887"/>
  </p:normalViewPr>
  <p:slideViewPr>
    <p:cSldViewPr snapToGrid="0" snapToObjects="1">
      <p:cViewPr varScale="1">
        <p:scale>
          <a:sx n="129" d="100"/>
          <a:sy n="129" d="100"/>
        </p:scale>
        <p:origin x="91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97EFCE-0F79-0C43-B2B1-06D2D7F6417A}" type="datetimeFigureOut">
              <a:rPr lang="en-US" smtClean="0"/>
              <a:t>6/27/20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E07685-C318-B242-AB63-85DA03176228}" type="slidenum">
              <a:rPr lang="en-US" smtClean="0"/>
              <a:t>‹#›</a:t>
            </a:fld>
            <a:endParaRPr lang="en-US"/>
          </a:p>
        </p:txBody>
      </p:sp>
    </p:spTree>
    <p:extLst>
      <p:ext uri="{BB962C8B-B14F-4D97-AF65-F5344CB8AC3E}">
        <p14:creationId xmlns:p14="http://schemas.microsoft.com/office/powerpoint/2010/main" val="2138110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E07685-C318-B242-AB63-85DA03176228}" type="slidenum">
              <a:rPr lang="en-US" smtClean="0"/>
              <a:t>1</a:t>
            </a:fld>
            <a:endParaRPr lang="en-US"/>
          </a:p>
        </p:txBody>
      </p:sp>
    </p:spTree>
    <p:extLst>
      <p:ext uri="{BB962C8B-B14F-4D97-AF65-F5344CB8AC3E}">
        <p14:creationId xmlns:p14="http://schemas.microsoft.com/office/powerpoint/2010/main" val="20661895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 the </a:t>
            </a:r>
            <a:r>
              <a:rPr lang="en-US" dirty="0" err="1" smtClean="0"/>
              <a:t>nearesr</a:t>
            </a:r>
            <a:r>
              <a:rPr lang="en-US" dirty="0" smtClean="0"/>
              <a:t> example in the training </a:t>
            </a:r>
            <a:r>
              <a:rPr lang="en-US" dirty="0" err="1" smtClean="0"/>
              <a:t>daya</a:t>
            </a:r>
            <a:endParaRPr lang="en-US" dirty="0" smtClean="0"/>
          </a:p>
          <a:p>
            <a:r>
              <a:rPr lang="en-US" dirty="0" smtClean="0"/>
              <a:t>Predict the label associated with that example</a:t>
            </a:r>
          </a:p>
          <a:p>
            <a:endParaRPr lang="en-US" dirty="0"/>
          </a:p>
        </p:txBody>
      </p:sp>
      <p:sp>
        <p:nvSpPr>
          <p:cNvPr id="4" name="Slide Number Placeholder 3"/>
          <p:cNvSpPr>
            <a:spLocks noGrp="1"/>
          </p:cNvSpPr>
          <p:nvPr>
            <p:ph type="sldNum" sz="quarter" idx="10"/>
          </p:nvPr>
        </p:nvSpPr>
        <p:spPr/>
        <p:txBody>
          <a:bodyPr/>
          <a:lstStyle/>
          <a:p>
            <a:fld id="{10E07685-C318-B242-AB63-85DA03176228}" type="slidenum">
              <a:rPr lang="en-US" smtClean="0"/>
              <a:t>16</a:t>
            </a:fld>
            <a:endParaRPr lang="en-US"/>
          </a:p>
        </p:txBody>
      </p:sp>
    </p:spTree>
    <p:extLst>
      <p:ext uri="{BB962C8B-B14F-4D97-AF65-F5344CB8AC3E}">
        <p14:creationId xmlns:p14="http://schemas.microsoft.com/office/powerpoint/2010/main" val="8502117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 a positive in- K-nearest </a:t>
            </a:r>
            <a:r>
              <a:rPr lang="en-US" dirty="0" err="1" smtClean="0"/>
              <a:t>teger</a:t>
            </a:r>
            <a:r>
              <a:rPr lang="en-US" dirty="0" smtClean="0"/>
              <a:t> K and a test observation x0, the KNN classifier first identifies the neighbors K points in the training data that are closest to x0, represented by N0. It then estimates the conditional probability for class j as the fraction of points in N0 whose response values equal j</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k-Nearest Neighbor(k-NN) is an instance-based supervised learning algorithm which classifies a new instance by comparing it with already stored instances in the memory that have already been seen in training.</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10E07685-C318-B242-AB63-85DA03176228}" type="slidenum">
              <a:rPr lang="en-US" smtClean="0"/>
              <a:t>17</a:t>
            </a:fld>
            <a:endParaRPr lang="en-US"/>
          </a:p>
        </p:txBody>
      </p:sp>
    </p:spTree>
    <p:extLst>
      <p:ext uri="{BB962C8B-B14F-4D97-AF65-F5344CB8AC3E}">
        <p14:creationId xmlns:p14="http://schemas.microsoft.com/office/powerpoint/2010/main" val="1637228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 name="Google Shape;185;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A simple supervised algorithem. It classfies a data point based on how its nerbough are classfied</a:t>
            </a:r>
            <a:endParaRPr/>
          </a:p>
          <a:p>
            <a:pPr marL="457200" lvl="0" indent="-298450" algn="l" rtl="0">
              <a:lnSpc>
                <a:spcPct val="100000"/>
              </a:lnSpc>
              <a:spcBef>
                <a:spcPts val="0"/>
              </a:spcBef>
              <a:spcAft>
                <a:spcPts val="0"/>
              </a:spcAft>
              <a:buSzPts val="1100"/>
              <a:buChar char="●"/>
            </a:pPr>
            <a:r>
              <a:rPr lang="en-US"/>
              <a:t>Low k more noisy. Too big k </a:t>
            </a:r>
            <a:endParaRPr/>
          </a:p>
          <a:p>
            <a:pPr marL="457200" lvl="0" indent="-298450" algn="l" rtl="0">
              <a:lnSpc>
                <a:spcPct val="100000"/>
              </a:lnSpc>
              <a:spcBef>
                <a:spcPts val="0"/>
              </a:spcBef>
              <a:spcAft>
                <a:spcPts val="0"/>
              </a:spcAft>
              <a:buSzPts val="1100"/>
              <a:buChar char="●"/>
            </a:pPr>
            <a:r>
              <a:rPr lang="en-US"/>
              <a:t>Square root of all the number</a:t>
            </a:r>
            <a:endParaRPr/>
          </a:p>
          <a:p>
            <a:pPr marL="457200" lvl="0" indent="-228600" algn="l" rtl="0">
              <a:lnSpc>
                <a:spcPct val="100000"/>
              </a:lnSpc>
              <a:spcBef>
                <a:spcPts val="0"/>
              </a:spcBef>
              <a:spcAft>
                <a:spcPts val="0"/>
              </a:spcAft>
              <a:buSzPts val="1100"/>
              <a:buNone/>
            </a:pPr>
            <a:endParaRPr/>
          </a:p>
          <a:p>
            <a:pPr marL="457200" lvl="0" indent="-228600" algn="l" rtl="0">
              <a:lnSpc>
                <a:spcPct val="100000"/>
              </a:lnSpc>
              <a:spcBef>
                <a:spcPts val="0"/>
              </a:spcBef>
              <a:spcAft>
                <a:spcPts val="0"/>
              </a:spcAft>
              <a:buSzPts val="1100"/>
              <a:buNone/>
            </a:pPr>
            <a:endParaRPr/>
          </a:p>
          <a:p>
            <a:pPr marL="457200" marR="0" lvl="0" indent="-298450" algn="l" rtl="0">
              <a:lnSpc>
                <a:spcPct val="100000"/>
              </a:lnSpc>
              <a:spcBef>
                <a:spcPts val="0"/>
              </a:spcBef>
              <a:spcAft>
                <a:spcPts val="0"/>
              </a:spcAft>
              <a:buClr>
                <a:srgbClr val="000000"/>
              </a:buClr>
              <a:buSzPts val="1100"/>
              <a:buFont typeface="Arial"/>
              <a:buChar char="●"/>
            </a:pPr>
            <a:r>
              <a:rPr lang="en-US" i="1"/>
              <a:t>The most commonly used metrics for calculating distance are </a:t>
            </a:r>
            <a:r>
              <a:rPr lang="en-US" b="1" i="1"/>
              <a:t>Euclidean, Manhattan and Minkowski</a:t>
            </a:r>
            <a:endParaRPr i="1"/>
          </a:p>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34963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A simple supervised algorithem. It classfies a data point based on how its nerbough are classfied</a:t>
            </a:r>
            <a:endParaRPr/>
          </a:p>
          <a:p>
            <a:pPr marL="457200" lvl="0" indent="-298450" algn="l" rtl="0">
              <a:lnSpc>
                <a:spcPct val="100000"/>
              </a:lnSpc>
              <a:spcBef>
                <a:spcPts val="0"/>
              </a:spcBef>
              <a:spcAft>
                <a:spcPts val="0"/>
              </a:spcAft>
              <a:buSzPts val="1100"/>
              <a:buChar char="●"/>
            </a:pPr>
            <a:r>
              <a:rPr lang="en-US"/>
              <a:t>Low k more noisy. Too big k </a:t>
            </a:r>
            <a:endParaRPr/>
          </a:p>
          <a:p>
            <a:pPr marL="457200" lvl="0" indent="-298450" algn="l" rtl="0">
              <a:lnSpc>
                <a:spcPct val="100000"/>
              </a:lnSpc>
              <a:spcBef>
                <a:spcPts val="0"/>
              </a:spcBef>
              <a:spcAft>
                <a:spcPts val="0"/>
              </a:spcAft>
              <a:buSzPts val="1100"/>
              <a:buChar char="●"/>
            </a:pPr>
            <a:r>
              <a:rPr lang="en-US"/>
              <a:t>Square root of all the number</a:t>
            </a:r>
            <a:endParaRPr/>
          </a:p>
          <a:p>
            <a:pPr marL="457200" lvl="0" indent="-228600" algn="l" rtl="0">
              <a:lnSpc>
                <a:spcPct val="100000"/>
              </a:lnSpc>
              <a:spcBef>
                <a:spcPts val="0"/>
              </a:spcBef>
              <a:spcAft>
                <a:spcPts val="0"/>
              </a:spcAft>
              <a:buSzPts val="1100"/>
              <a:buNone/>
            </a:pPr>
            <a:endParaRPr/>
          </a:p>
          <a:p>
            <a:pPr marL="457200" lvl="0" indent="-228600" algn="l" rtl="0">
              <a:lnSpc>
                <a:spcPct val="100000"/>
              </a:lnSpc>
              <a:spcBef>
                <a:spcPts val="0"/>
              </a:spcBef>
              <a:spcAft>
                <a:spcPts val="0"/>
              </a:spcAft>
              <a:buSzPts val="1100"/>
              <a:buNone/>
            </a:pPr>
            <a:endParaRPr/>
          </a:p>
          <a:p>
            <a:pPr marL="457200" marR="0" lvl="0" indent="-298450" algn="l" rtl="0">
              <a:lnSpc>
                <a:spcPct val="100000"/>
              </a:lnSpc>
              <a:spcBef>
                <a:spcPts val="0"/>
              </a:spcBef>
              <a:spcAft>
                <a:spcPts val="0"/>
              </a:spcAft>
              <a:buClr>
                <a:srgbClr val="000000"/>
              </a:buClr>
              <a:buSzPts val="1100"/>
              <a:buFont typeface="Arial"/>
              <a:buChar char="●"/>
            </a:pPr>
            <a:r>
              <a:rPr lang="en-US" i="1"/>
              <a:t>The most commonly used metrics for calculating distance are </a:t>
            </a:r>
            <a:r>
              <a:rPr lang="en-US" b="1" i="1"/>
              <a:t>Euclidean, Manhattan and Minkowski</a:t>
            </a:r>
            <a:endParaRPr i="1"/>
          </a:p>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48466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 name="Google Shape;202;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A simple supervised algorithem. It classfies a data point based on how its nerbough are classfied</a:t>
            </a:r>
            <a:endParaRPr/>
          </a:p>
          <a:p>
            <a:pPr marL="457200" lvl="0" indent="-298450" algn="l" rtl="0">
              <a:lnSpc>
                <a:spcPct val="100000"/>
              </a:lnSpc>
              <a:spcBef>
                <a:spcPts val="0"/>
              </a:spcBef>
              <a:spcAft>
                <a:spcPts val="0"/>
              </a:spcAft>
              <a:buSzPts val="1100"/>
              <a:buChar char="●"/>
            </a:pPr>
            <a:r>
              <a:rPr lang="en-US"/>
              <a:t>Low k more noisy. Too big k </a:t>
            </a:r>
            <a:endParaRPr/>
          </a:p>
          <a:p>
            <a:pPr marL="457200" lvl="0" indent="-298450" algn="l" rtl="0">
              <a:lnSpc>
                <a:spcPct val="100000"/>
              </a:lnSpc>
              <a:spcBef>
                <a:spcPts val="0"/>
              </a:spcBef>
              <a:spcAft>
                <a:spcPts val="0"/>
              </a:spcAft>
              <a:buSzPts val="1100"/>
              <a:buChar char="●"/>
            </a:pPr>
            <a:r>
              <a:rPr lang="en-US"/>
              <a:t>Square root of all the number</a:t>
            </a:r>
            <a:endParaRPr/>
          </a:p>
          <a:p>
            <a:pPr marL="457200" lvl="0" indent="-228600" algn="l" rtl="0">
              <a:lnSpc>
                <a:spcPct val="100000"/>
              </a:lnSpc>
              <a:spcBef>
                <a:spcPts val="0"/>
              </a:spcBef>
              <a:spcAft>
                <a:spcPts val="0"/>
              </a:spcAft>
              <a:buSzPts val="1100"/>
              <a:buNone/>
            </a:pPr>
            <a:endParaRPr/>
          </a:p>
          <a:p>
            <a:pPr marL="457200" lvl="0" indent="-228600" algn="l" rtl="0">
              <a:lnSpc>
                <a:spcPct val="100000"/>
              </a:lnSpc>
              <a:spcBef>
                <a:spcPts val="0"/>
              </a:spcBef>
              <a:spcAft>
                <a:spcPts val="0"/>
              </a:spcAft>
              <a:buSzPts val="1100"/>
              <a:buNone/>
            </a:pPr>
            <a:endParaRPr/>
          </a:p>
          <a:p>
            <a:pPr marL="457200" marR="0" lvl="0" indent="-298450" algn="l" rtl="0">
              <a:lnSpc>
                <a:spcPct val="100000"/>
              </a:lnSpc>
              <a:spcBef>
                <a:spcPts val="0"/>
              </a:spcBef>
              <a:spcAft>
                <a:spcPts val="0"/>
              </a:spcAft>
              <a:buClr>
                <a:srgbClr val="000000"/>
              </a:buClr>
              <a:buSzPts val="1100"/>
              <a:buFont typeface="Arial"/>
              <a:buChar char="●"/>
            </a:pPr>
            <a:r>
              <a:rPr lang="en-US" i="1"/>
              <a:t>The most commonly used metrics for calculating distance are </a:t>
            </a:r>
            <a:r>
              <a:rPr lang="en-US" b="1" i="1"/>
              <a:t>Euclidean, Manhattan and Minkowski</a:t>
            </a:r>
            <a:endParaRPr i="1"/>
          </a:p>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36028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A simple supervised algorithem. It classfies a data point based on how its nerbough are classfied</a:t>
            </a:r>
            <a:endParaRPr/>
          </a:p>
          <a:p>
            <a:pPr marL="457200" lvl="0" indent="-298450" algn="l" rtl="0">
              <a:lnSpc>
                <a:spcPct val="100000"/>
              </a:lnSpc>
              <a:spcBef>
                <a:spcPts val="0"/>
              </a:spcBef>
              <a:spcAft>
                <a:spcPts val="0"/>
              </a:spcAft>
              <a:buSzPts val="1100"/>
              <a:buChar char="●"/>
            </a:pPr>
            <a:r>
              <a:rPr lang="en-US"/>
              <a:t>Low k more noisy. Too big k </a:t>
            </a:r>
            <a:endParaRPr/>
          </a:p>
          <a:p>
            <a:pPr marL="457200" lvl="0" indent="-298450" algn="l" rtl="0">
              <a:lnSpc>
                <a:spcPct val="100000"/>
              </a:lnSpc>
              <a:spcBef>
                <a:spcPts val="0"/>
              </a:spcBef>
              <a:spcAft>
                <a:spcPts val="0"/>
              </a:spcAft>
              <a:buSzPts val="1100"/>
              <a:buChar char="●"/>
            </a:pPr>
            <a:r>
              <a:rPr lang="en-US"/>
              <a:t>Square root of all the number</a:t>
            </a:r>
            <a:endParaRPr/>
          </a:p>
          <a:p>
            <a:pPr marL="457200" lvl="0" indent="-228600" algn="l" rtl="0">
              <a:lnSpc>
                <a:spcPct val="100000"/>
              </a:lnSpc>
              <a:spcBef>
                <a:spcPts val="0"/>
              </a:spcBef>
              <a:spcAft>
                <a:spcPts val="0"/>
              </a:spcAft>
              <a:buSzPts val="1100"/>
              <a:buNone/>
            </a:pPr>
            <a:endParaRPr/>
          </a:p>
          <a:p>
            <a:pPr marL="457200" lvl="0" indent="-228600" algn="l" rtl="0">
              <a:lnSpc>
                <a:spcPct val="100000"/>
              </a:lnSpc>
              <a:spcBef>
                <a:spcPts val="0"/>
              </a:spcBef>
              <a:spcAft>
                <a:spcPts val="0"/>
              </a:spcAft>
              <a:buSzPts val="1100"/>
              <a:buNone/>
            </a:pPr>
            <a:endParaRPr/>
          </a:p>
          <a:p>
            <a:pPr marL="457200" marR="0" lvl="0" indent="-298450" algn="l" rtl="0">
              <a:lnSpc>
                <a:spcPct val="100000"/>
              </a:lnSpc>
              <a:spcBef>
                <a:spcPts val="0"/>
              </a:spcBef>
              <a:spcAft>
                <a:spcPts val="0"/>
              </a:spcAft>
              <a:buClr>
                <a:srgbClr val="000000"/>
              </a:buClr>
              <a:buSzPts val="1100"/>
              <a:buFont typeface="Arial"/>
              <a:buChar char="●"/>
            </a:pPr>
            <a:r>
              <a:rPr lang="en-US" i="1"/>
              <a:t>The most commonly used metrics for calculating distance are </a:t>
            </a:r>
            <a:r>
              <a:rPr lang="en-US" b="1" i="1"/>
              <a:t>Euclidean, Manhattan and Minkowski</a:t>
            </a:r>
            <a:endParaRPr i="1"/>
          </a:p>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9873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imbalance</a:t>
            </a:r>
            <a:r>
              <a:rPr lang="en-US" baseline="0" dirty="0"/>
              <a:t> data, you need to be very careful </a:t>
            </a:r>
            <a:r>
              <a:rPr lang="en-US" baseline="0"/>
              <a:t>with the k</a:t>
            </a:r>
            <a:endParaRPr lang="en-US"/>
          </a:p>
        </p:txBody>
      </p:sp>
      <p:sp>
        <p:nvSpPr>
          <p:cNvPr id="4" name="Slide Number Placeholder 3"/>
          <p:cNvSpPr>
            <a:spLocks noGrp="1"/>
          </p:cNvSpPr>
          <p:nvPr>
            <p:ph type="sldNum" sz="quarter" idx="10"/>
          </p:nvPr>
        </p:nvSpPr>
        <p:spPr/>
        <p:txBody>
          <a:bodyPr/>
          <a:lstStyle/>
          <a:p>
            <a:fld id="{10E07685-C318-B242-AB63-85DA03176228}" type="slidenum">
              <a:rPr lang="en-US" smtClean="0"/>
              <a:t>22</a:t>
            </a:fld>
            <a:endParaRPr lang="en-US"/>
          </a:p>
        </p:txBody>
      </p:sp>
    </p:spTree>
    <p:extLst>
      <p:ext uri="{BB962C8B-B14F-4D97-AF65-F5344CB8AC3E}">
        <p14:creationId xmlns:p14="http://schemas.microsoft.com/office/powerpoint/2010/main" val="3258835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This is perhaps the best known database to be found in the pattern recognition literature. Fisher's paper is a classic in the field and is referenced frequently to this day. (See </a:t>
            </a:r>
            <a:r>
              <a:rPr lang="en-US" sz="1200" b="0" i="0" kern="1200" dirty="0" err="1" smtClean="0">
                <a:solidFill>
                  <a:schemeClr val="tx1"/>
                </a:solidFill>
                <a:effectLst/>
                <a:latin typeface="+mn-lt"/>
                <a:ea typeface="+mn-ea"/>
                <a:cs typeface="+mn-cs"/>
              </a:rPr>
              <a:t>Duda</a:t>
            </a:r>
            <a:r>
              <a:rPr lang="en-US" sz="1200" b="0" i="0" kern="1200" dirty="0" smtClean="0">
                <a:solidFill>
                  <a:schemeClr val="tx1"/>
                </a:solidFill>
                <a:effectLst/>
                <a:latin typeface="+mn-lt"/>
                <a:ea typeface="+mn-ea"/>
                <a:cs typeface="+mn-cs"/>
              </a:rPr>
              <a:t> &amp; Hart, for example.) The data set contains 3 classes of 50 instances each, where each class refers to a type of iris plant. One class is linearly separable from the other 2; the latter are NOT linearly separable from each other.</a:t>
            </a:r>
            <a:endParaRPr lang="en-US" dirty="0"/>
          </a:p>
        </p:txBody>
      </p:sp>
      <p:sp>
        <p:nvSpPr>
          <p:cNvPr id="4" name="Slide Number Placeholder 3"/>
          <p:cNvSpPr>
            <a:spLocks noGrp="1"/>
          </p:cNvSpPr>
          <p:nvPr>
            <p:ph type="sldNum" sz="quarter" idx="10"/>
          </p:nvPr>
        </p:nvSpPr>
        <p:spPr/>
        <p:txBody>
          <a:bodyPr/>
          <a:lstStyle/>
          <a:p>
            <a:fld id="{10E07685-C318-B242-AB63-85DA03176228}" type="slidenum">
              <a:rPr lang="en-US" smtClean="0"/>
              <a:t>23</a:t>
            </a:fld>
            <a:endParaRPr lang="en-US"/>
          </a:p>
        </p:txBody>
      </p:sp>
    </p:spTree>
    <p:extLst>
      <p:ext uri="{BB962C8B-B14F-4D97-AF65-F5344CB8AC3E}">
        <p14:creationId xmlns:p14="http://schemas.microsoft.com/office/powerpoint/2010/main" val="1691615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72257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298450" algn="l" rtl="0">
              <a:lnSpc>
                <a:spcPct val="100000"/>
              </a:lnSpc>
              <a:spcBef>
                <a:spcPts val="0"/>
              </a:spcBef>
              <a:spcAft>
                <a:spcPts val="0"/>
              </a:spcAft>
              <a:buSzPts val="1100"/>
              <a:buChar char="●"/>
            </a:pPr>
            <a:r>
              <a:rPr lang="en-US" dirty="0" smtClean="0"/>
              <a:t>Statistical learning refers to a set of tools for modeling and understanding complex datasets. </a:t>
            </a:r>
          </a:p>
          <a:p>
            <a:pPr marL="457200" lvl="0" indent="-298450" algn="l" rtl="0">
              <a:lnSpc>
                <a:spcPct val="100000"/>
              </a:lnSpc>
              <a:spcBef>
                <a:spcPts val="0"/>
              </a:spcBef>
              <a:spcAft>
                <a:spcPts val="0"/>
              </a:spcAft>
              <a:buSzPts val="1100"/>
              <a:buChar char="●"/>
            </a:pPr>
            <a:r>
              <a:rPr lang="en-US" dirty="0" smtClean="0"/>
              <a:t>statistical learning has become a very hot field in many scientific areas as well as marketing, finance, and other business disciplines</a:t>
            </a:r>
          </a:p>
          <a:p>
            <a:pPr marL="457200" lvl="0" indent="-298450" algn="l" rtl="0">
              <a:lnSpc>
                <a:spcPct val="100000"/>
              </a:lnSpc>
              <a:spcBef>
                <a:spcPts val="0"/>
              </a:spcBef>
              <a:spcAft>
                <a:spcPts val="0"/>
              </a:spcAft>
              <a:buSzPts val="1100"/>
              <a:buChar char="●"/>
            </a:pPr>
            <a:r>
              <a:rPr lang="en-US" dirty="0" smtClean="0"/>
              <a:t>It’s tough to make predictions, especially about the future.</a:t>
            </a:r>
          </a:p>
          <a:p>
            <a:pPr marL="457200" lvl="0" indent="-298450" algn="l" rtl="0">
              <a:lnSpc>
                <a:spcPct val="100000"/>
              </a:lnSpc>
              <a:spcBef>
                <a:spcPts val="0"/>
              </a:spcBef>
              <a:spcAft>
                <a:spcPts val="0"/>
              </a:spcAft>
              <a:buSzPts val="1100"/>
              <a:buChar char="●"/>
            </a:pPr>
            <a:endParaRPr lang="en-US" sz="1200" b="0" i="0" u="none" strike="noStrike" cap="none" dirty="0" smtClean="0">
              <a:solidFill>
                <a:srgbClr val="000000"/>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en-US" dirty="0" smtClean="0"/>
              <a:t>The field encompasses many methods such</a:t>
            </a:r>
            <a:endParaRPr lang="en-US" sz="1200" b="0" i="0" u="none" strike="noStrike" cap="none" dirty="0" smtClean="0">
              <a:solidFill>
                <a:srgbClr val="000000"/>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en-US" sz="1200" b="0" i="0" u="none" strike="noStrike" cap="none" dirty="0" smtClean="0">
                <a:solidFill>
                  <a:srgbClr val="000000"/>
                </a:solidFill>
                <a:latin typeface="Arial"/>
                <a:ea typeface="Arial"/>
                <a:cs typeface="Arial"/>
                <a:sym typeface="Arial"/>
              </a:rPr>
              <a:t>Machine learning tasks are classified into several broad categories. </a:t>
            </a:r>
            <a:endParaRPr lang="en-US" dirty="0" smtClean="0"/>
          </a:p>
          <a:p>
            <a:pPr marL="457200" marR="0" lvl="0" indent="-298450" algn="l" rtl="0">
              <a:lnSpc>
                <a:spcPct val="100000"/>
              </a:lnSpc>
              <a:spcBef>
                <a:spcPts val="0"/>
              </a:spcBef>
              <a:spcAft>
                <a:spcPts val="0"/>
              </a:spcAft>
              <a:buClr>
                <a:srgbClr val="000000"/>
              </a:buClr>
              <a:buSzPts val="1100"/>
              <a:buFont typeface="Arial"/>
              <a:buChar char="●"/>
            </a:pPr>
            <a:r>
              <a:rPr lang="en-US" sz="1200" b="0" i="0" u="none" strike="noStrike" cap="none" dirty="0" smtClean="0">
                <a:solidFill>
                  <a:srgbClr val="000000"/>
                </a:solidFill>
                <a:latin typeface="Arial"/>
                <a:ea typeface="Arial"/>
                <a:cs typeface="Arial"/>
                <a:sym typeface="Arial"/>
              </a:rPr>
              <a:t>Supervise learning is the process of learning with training labels. And this will be </a:t>
            </a:r>
            <a:r>
              <a:rPr lang="en-US" sz="1200" b="0" i="0" u="none" strike="noStrike" cap="none" dirty="0" err="1" smtClean="0">
                <a:solidFill>
                  <a:srgbClr val="000000"/>
                </a:solidFill>
                <a:latin typeface="Arial"/>
                <a:ea typeface="Arial"/>
                <a:cs typeface="Arial"/>
                <a:sym typeface="Arial"/>
              </a:rPr>
              <a:t>focued</a:t>
            </a:r>
            <a:r>
              <a:rPr lang="en-US" sz="1200" b="0" i="0" u="none" strike="noStrike" cap="none" dirty="0" smtClean="0">
                <a:solidFill>
                  <a:srgbClr val="000000"/>
                </a:solidFill>
                <a:latin typeface="Arial"/>
                <a:ea typeface="Arial"/>
                <a:cs typeface="Arial"/>
                <a:sym typeface="Arial"/>
              </a:rPr>
              <a:t> on today </a:t>
            </a:r>
          </a:p>
          <a:p>
            <a:pPr marL="914400" marR="0" lvl="1" indent="-298450" algn="l" rtl="0">
              <a:lnSpc>
                <a:spcPct val="100000"/>
              </a:lnSpc>
              <a:spcBef>
                <a:spcPts val="0"/>
              </a:spcBef>
              <a:spcAft>
                <a:spcPts val="0"/>
              </a:spcAft>
              <a:buClr>
                <a:srgbClr val="000000"/>
              </a:buClr>
              <a:buSzPts val="1100"/>
              <a:buFont typeface="Arial"/>
              <a:buChar char="●"/>
            </a:pPr>
            <a:r>
              <a:rPr lang="en-US" dirty="0" smtClean="0"/>
              <a:t>For each observation of the predictor measurement(s) xi, </a:t>
            </a:r>
            <a:r>
              <a:rPr lang="en-US" dirty="0" err="1" smtClean="0"/>
              <a:t>i</a:t>
            </a:r>
            <a:r>
              <a:rPr lang="en-US" dirty="0" smtClean="0"/>
              <a:t> = 1,...,n there is an associated response measurement </a:t>
            </a:r>
            <a:r>
              <a:rPr lang="en-US" dirty="0" err="1" smtClean="0"/>
              <a:t>yi</a:t>
            </a:r>
            <a:r>
              <a:rPr lang="en-US" dirty="0" smtClean="0"/>
              <a:t>. We wish to fit a model that relates the response to the predictors, with the aim of accurately predicting the response for future observations (prediction) or better understanding the relationship between the response and the predictors (inference). </a:t>
            </a:r>
          </a:p>
          <a:p>
            <a:pPr marL="457200" marR="0" lvl="0" indent="-298450" algn="l" rtl="0">
              <a:lnSpc>
                <a:spcPct val="100000"/>
              </a:lnSpc>
              <a:spcBef>
                <a:spcPts val="0"/>
              </a:spcBef>
              <a:spcAft>
                <a:spcPts val="0"/>
              </a:spcAft>
              <a:buClr>
                <a:srgbClr val="000000"/>
              </a:buClr>
              <a:buSzPts val="1100"/>
              <a:buFont typeface="Arial"/>
              <a:buChar char="●"/>
            </a:pPr>
            <a:endParaRPr lang="en-US" dirty="0" smtClean="0"/>
          </a:p>
          <a:p>
            <a:pPr marL="457200" marR="0" lvl="0" indent="-298450" algn="l" rtl="0">
              <a:lnSpc>
                <a:spcPct val="100000"/>
              </a:lnSpc>
              <a:spcBef>
                <a:spcPts val="0"/>
              </a:spcBef>
              <a:spcAft>
                <a:spcPts val="0"/>
              </a:spcAft>
              <a:buClr>
                <a:srgbClr val="000000"/>
              </a:buClr>
              <a:buSzPts val="1100"/>
              <a:buFont typeface="Arial"/>
              <a:buChar char="●"/>
            </a:pPr>
            <a:r>
              <a:rPr lang="en-US" sz="1200" b="0" i="0" u="none" strike="noStrike" cap="none" dirty="0" err="1" smtClean="0">
                <a:solidFill>
                  <a:srgbClr val="000000"/>
                </a:solidFill>
                <a:latin typeface="Arial"/>
                <a:ea typeface="Arial"/>
                <a:cs typeface="Arial"/>
                <a:sym typeface="Arial"/>
              </a:rPr>
              <a:t>Unsupervise</a:t>
            </a:r>
            <a:r>
              <a:rPr lang="en-US" sz="1200" b="0" i="0" u="none" strike="noStrike" cap="none" dirty="0" smtClean="0">
                <a:solidFill>
                  <a:srgbClr val="000000"/>
                </a:solidFill>
                <a:latin typeface="Arial"/>
                <a:ea typeface="Arial"/>
                <a:cs typeface="Arial"/>
                <a:sym typeface="Arial"/>
              </a:rPr>
              <a:t> learning uses machine learning </a:t>
            </a:r>
            <a:r>
              <a:rPr lang="en-US" sz="1200" b="0" i="0" u="none" strike="noStrike" cap="none" dirty="0" err="1" smtClean="0">
                <a:solidFill>
                  <a:srgbClr val="000000"/>
                </a:solidFill>
                <a:latin typeface="Arial"/>
                <a:ea typeface="Arial"/>
                <a:cs typeface="Arial"/>
                <a:sym typeface="Arial"/>
              </a:rPr>
              <a:t>algothms</a:t>
            </a:r>
            <a:r>
              <a:rPr lang="en-US" sz="1200" b="0" i="0" u="none" strike="noStrike" cap="none" dirty="0" smtClean="0">
                <a:solidFill>
                  <a:srgbClr val="000000"/>
                </a:solidFill>
                <a:latin typeface="Arial"/>
                <a:ea typeface="Arial"/>
                <a:cs typeface="Arial"/>
                <a:sym typeface="Arial"/>
              </a:rPr>
              <a:t> that draw conclusion on </a:t>
            </a:r>
            <a:r>
              <a:rPr lang="en-US" sz="1200" b="0" i="0" u="none" strike="noStrike" cap="none" dirty="0" err="1" smtClean="0">
                <a:solidFill>
                  <a:srgbClr val="000000"/>
                </a:solidFill>
                <a:latin typeface="Arial"/>
                <a:ea typeface="Arial"/>
                <a:cs typeface="Arial"/>
                <a:sym typeface="Arial"/>
              </a:rPr>
              <a:t>unlanbeled</a:t>
            </a:r>
            <a:r>
              <a:rPr lang="en-US" sz="1200" b="0" i="0" u="none" strike="noStrike" cap="none" dirty="0" smtClean="0">
                <a:solidFill>
                  <a:srgbClr val="000000"/>
                </a:solidFill>
                <a:latin typeface="Arial"/>
                <a:ea typeface="Arial"/>
                <a:cs typeface="Arial"/>
                <a:sym typeface="Arial"/>
              </a:rPr>
              <a:t> data:</a:t>
            </a:r>
          </a:p>
          <a:p>
            <a:pPr marL="914400" marR="0" lvl="1" indent="-298450" algn="l" rtl="0">
              <a:lnSpc>
                <a:spcPct val="100000"/>
              </a:lnSpc>
              <a:spcBef>
                <a:spcPts val="0"/>
              </a:spcBef>
              <a:spcAft>
                <a:spcPts val="0"/>
              </a:spcAft>
              <a:buClr>
                <a:srgbClr val="000000"/>
              </a:buClr>
              <a:buSzPts val="1100"/>
              <a:buFont typeface="Arial"/>
              <a:buChar char="●"/>
            </a:pPr>
            <a:r>
              <a:rPr lang="en-US" dirty="0" smtClean="0"/>
              <a:t>In contrast, unsupervised learning describes the somewhat more challenging situation in which for every observation </a:t>
            </a:r>
            <a:r>
              <a:rPr lang="en-US" dirty="0" err="1" smtClean="0"/>
              <a:t>i</a:t>
            </a:r>
            <a:r>
              <a:rPr lang="en-US" dirty="0" smtClean="0"/>
              <a:t> = 1,...,n, we observe a vector of measurements xi but no associated response </a:t>
            </a:r>
            <a:r>
              <a:rPr lang="en-US" dirty="0" err="1" smtClean="0"/>
              <a:t>yi</a:t>
            </a:r>
            <a:r>
              <a:rPr lang="en-US" dirty="0" smtClean="0"/>
              <a:t>. It is not possible to fit a linear regression model, since there is no response variable to predict. </a:t>
            </a:r>
            <a:endParaRPr lang="en-US" sz="1200" b="0" i="0" u="none" strike="noStrike" cap="none" dirty="0" smtClean="0">
              <a:solidFill>
                <a:srgbClr val="000000"/>
              </a:solidFill>
              <a:latin typeface="Arial"/>
              <a:ea typeface="Arial"/>
              <a:cs typeface="Arial"/>
              <a:sym typeface="Arial"/>
            </a:endParaRPr>
          </a:p>
          <a:p>
            <a:pPr marL="457200" marR="0" lvl="0" indent="-298450" algn="l" rtl="0">
              <a:lnSpc>
                <a:spcPct val="100000"/>
              </a:lnSpc>
              <a:spcBef>
                <a:spcPts val="0"/>
              </a:spcBef>
              <a:spcAft>
                <a:spcPts val="0"/>
              </a:spcAft>
              <a:buClr>
                <a:srgbClr val="000000"/>
              </a:buClr>
              <a:buSzPts val="1100"/>
              <a:buFont typeface="Arial"/>
              <a:buChar char="●"/>
            </a:pPr>
            <a:endParaRPr lang="en-US" dirty="0" smtClean="0"/>
          </a:p>
          <a:p>
            <a:pPr marL="457200" marR="0" lvl="0" indent="-298450" algn="l" rtl="0">
              <a:lnSpc>
                <a:spcPct val="100000"/>
              </a:lnSpc>
              <a:spcBef>
                <a:spcPts val="0"/>
              </a:spcBef>
              <a:spcAft>
                <a:spcPts val="0"/>
              </a:spcAft>
              <a:buClr>
                <a:srgbClr val="000000"/>
              </a:buClr>
              <a:buSzPts val="1100"/>
              <a:buFont typeface="Arial"/>
              <a:buChar char="●"/>
            </a:pPr>
            <a:r>
              <a:rPr lang="en-US" sz="1200" dirty="0" smtClean="0">
                <a:solidFill>
                  <a:srgbClr val="F40096"/>
                </a:solidFill>
                <a:latin typeface="Proxima Nova"/>
                <a:ea typeface="Proxima Nova"/>
                <a:cs typeface="Proxima Nova"/>
                <a:sym typeface="Proxima Nova"/>
              </a:rPr>
              <a:t>Reinforcement Learning is </a:t>
            </a:r>
            <a:r>
              <a:rPr lang="en-US" sz="1200" b="0" i="0" u="none" strike="noStrike" cap="none" dirty="0" smtClean="0">
                <a:solidFill>
                  <a:srgbClr val="000000"/>
                </a:solidFill>
                <a:latin typeface="Arial"/>
                <a:ea typeface="Arial"/>
                <a:cs typeface="Arial"/>
                <a:sym typeface="Arial"/>
              </a:rPr>
              <a:t>taking suitable action to maximize reward in a particular   situation. </a:t>
            </a:r>
            <a:endParaRPr lang="en-US" dirty="0" smtClean="0"/>
          </a:p>
          <a:p>
            <a:endParaRPr lang="en-US" dirty="0"/>
          </a:p>
        </p:txBody>
      </p:sp>
      <p:sp>
        <p:nvSpPr>
          <p:cNvPr id="4" name="Slide Number Placeholder 3"/>
          <p:cNvSpPr>
            <a:spLocks noGrp="1"/>
          </p:cNvSpPr>
          <p:nvPr>
            <p:ph type="sldNum" sz="quarter" idx="10"/>
          </p:nvPr>
        </p:nvSpPr>
        <p:spPr/>
        <p:txBody>
          <a:bodyPr/>
          <a:lstStyle/>
          <a:p>
            <a:fld id="{10E07685-C318-B242-AB63-85DA03176228}" type="slidenum">
              <a:rPr lang="en-US" smtClean="0"/>
              <a:t>5</a:t>
            </a:fld>
            <a:endParaRPr lang="en-US"/>
          </a:p>
        </p:txBody>
      </p:sp>
    </p:spTree>
    <p:extLst>
      <p:ext uri="{BB962C8B-B14F-4D97-AF65-F5344CB8AC3E}">
        <p14:creationId xmlns:p14="http://schemas.microsoft.com/office/powerpoint/2010/main" val="721830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 name="Google Shape;15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sz="1100" dirty="0" smtClean="0"/>
              <a:t>Variables can be characterized as either quantitative or qualitative (also quantitative qualitative known as categorical)</a:t>
            </a:r>
          </a:p>
          <a:p>
            <a:pPr marL="457200" lvl="0" indent="-298450" algn="l" rtl="0">
              <a:lnSpc>
                <a:spcPct val="100000"/>
              </a:lnSpc>
              <a:spcBef>
                <a:spcPts val="0"/>
              </a:spcBef>
              <a:spcAft>
                <a:spcPts val="0"/>
              </a:spcAft>
              <a:buSzPts val="1100"/>
              <a:buChar char="●"/>
            </a:pPr>
            <a:endParaRPr lang="en-US" sz="1100" b="0" i="0" u="none" strike="noStrike" cap="none" dirty="0" smtClean="0">
              <a:solidFill>
                <a:srgbClr val="000000"/>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en-US" sz="1100" b="0" i="0" u="none" strike="noStrike" cap="none" dirty="0" smtClean="0">
                <a:solidFill>
                  <a:srgbClr val="000000"/>
                </a:solidFill>
                <a:latin typeface="Arial"/>
                <a:ea typeface="Arial"/>
                <a:cs typeface="Arial"/>
                <a:sym typeface="Arial"/>
              </a:rPr>
              <a:t>Classification </a:t>
            </a:r>
            <a:r>
              <a:rPr lang="en-US" sz="1100" b="0" i="0" u="none" strike="noStrike" cap="none" dirty="0">
                <a:solidFill>
                  <a:srgbClr val="000000"/>
                </a:solidFill>
                <a:latin typeface="Arial"/>
                <a:ea typeface="Arial"/>
                <a:cs typeface="Arial"/>
                <a:sym typeface="Arial"/>
              </a:rPr>
              <a:t>is taking </a:t>
            </a:r>
            <a:r>
              <a:rPr lang="en-US" sz="1100" b="0" i="0" u="none" strike="noStrike" cap="none" dirty="0" err="1">
                <a:solidFill>
                  <a:srgbClr val="000000"/>
                </a:solidFill>
                <a:latin typeface="Arial"/>
                <a:ea typeface="Arial"/>
                <a:cs typeface="Arial"/>
                <a:sym typeface="Arial"/>
              </a:rPr>
              <a:t>inout</a:t>
            </a:r>
            <a:r>
              <a:rPr lang="en-US" sz="1100" b="0" i="0" u="none" strike="noStrike" cap="none" dirty="0">
                <a:solidFill>
                  <a:srgbClr val="000000"/>
                </a:solidFill>
                <a:latin typeface="Arial"/>
                <a:ea typeface="Arial"/>
                <a:cs typeface="Arial"/>
                <a:sym typeface="Arial"/>
              </a:rPr>
              <a:t> or data point and mapping into discrete classes. Like True or </a:t>
            </a:r>
            <a:r>
              <a:rPr lang="en-US" sz="1100" b="0" i="0" u="none" strike="noStrike" cap="none" dirty="0" smtClean="0">
                <a:solidFill>
                  <a:srgbClr val="000000"/>
                </a:solidFill>
                <a:latin typeface="Arial"/>
                <a:ea typeface="Arial"/>
                <a:cs typeface="Arial"/>
                <a:sym typeface="Arial"/>
              </a:rPr>
              <a:t>false</a:t>
            </a:r>
          </a:p>
          <a:p>
            <a:pPr marL="914400" lvl="1" indent="-298450" algn="l" rtl="0">
              <a:lnSpc>
                <a:spcPct val="100000"/>
              </a:lnSpc>
              <a:spcBef>
                <a:spcPts val="0"/>
              </a:spcBef>
              <a:spcAft>
                <a:spcPts val="0"/>
              </a:spcAft>
              <a:buSzPts val="1100"/>
              <a:buChar char="●"/>
            </a:pPr>
            <a:r>
              <a:rPr lang="en-US" dirty="0" smtClean="0"/>
              <a:t>qualitative variables take on values in one of K different classes, or categories.</a:t>
            </a:r>
          </a:p>
          <a:p>
            <a:pPr marL="914400" lvl="1" indent="-298450" algn="l" rtl="0">
              <a:lnSpc>
                <a:spcPct val="100000"/>
              </a:lnSpc>
              <a:spcBef>
                <a:spcPts val="0"/>
              </a:spcBef>
              <a:spcAft>
                <a:spcPts val="0"/>
              </a:spcAft>
              <a:buSzPts val="1100"/>
              <a:buChar char="●"/>
            </a:pPr>
            <a:r>
              <a:rPr lang="en-US" dirty="0" smtClean="0"/>
              <a:t>Examples of qualitative class variables include a person’s gender (male or female), the brand of product purchased (brand A, B, or C), whether a person defaults on a debt (yes or no), or a cancer diagnosis (Acute Myelogenous Leukemia, Acute Lymphoblastic Leukemia, or No Leukemia).</a:t>
            </a:r>
            <a:endParaRPr dirty="0"/>
          </a:p>
          <a:p>
            <a:pPr marL="457200" lvl="0" indent="-298450" algn="l" rtl="0">
              <a:lnSpc>
                <a:spcPct val="100000"/>
              </a:lnSpc>
              <a:spcBef>
                <a:spcPts val="0"/>
              </a:spcBef>
              <a:spcAft>
                <a:spcPts val="0"/>
              </a:spcAft>
              <a:buSzPts val="1100"/>
              <a:buChar char="●"/>
            </a:pPr>
            <a:r>
              <a:rPr lang="en-US" sz="1100" b="0" i="0" u="none" strike="noStrike" cap="none" dirty="0">
                <a:solidFill>
                  <a:srgbClr val="000000"/>
                </a:solidFill>
                <a:latin typeface="Arial"/>
                <a:ea typeface="Arial"/>
                <a:cs typeface="Arial"/>
                <a:sym typeface="Arial"/>
              </a:rPr>
              <a:t>Regression, </a:t>
            </a:r>
            <a:r>
              <a:rPr lang="en-US" sz="1100" b="0" i="0" u="none" strike="noStrike" cap="none" dirty="0" err="1">
                <a:solidFill>
                  <a:srgbClr val="000000"/>
                </a:solidFill>
                <a:latin typeface="Arial"/>
                <a:ea typeface="Arial"/>
                <a:cs typeface="Arial"/>
                <a:sym typeface="Arial"/>
              </a:rPr>
              <a:t>contin</a:t>
            </a:r>
            <a:r>
              <a:rPr lang="en-US" sz="1100" b="0" i="0" u="none" strike="noStrike" cap="none" dirty="0">
                <a:solidFill>
                  <a:srgbClr val="000000"/>
                </a:solidFill>
                <a:latin typeface="Arial"/>
                <a:ea typeface="Arial"/>
                <a:cs typeface="Arial"/>
                <a:sym typeface="Arial"/>
              </a:rPr>
              <a:t> value function. Mapping to real value or number, </a:t>
            </a:r>
            <a:endParaRPr lang="en-US" sz="1200" b="0" i="0" u="none" strike="noStrike" cap="none" dirty="0">
              <a:solidFill>
                <a:schemeClr val="tx1"/>
              </a:solidFill>
              <a:latin typeface="+mn-lt"/>
              <a:ea typeface="+mn-ea"/>
              <a:cs typeface="+mn-cs"/>
              <a:sym typeface="Arial"/>
            </a:endParaRPr>
          </a:p>
          <a:p>
            <a:pPr marL="914400" lvl="1" indent="-298450" algn="l" rtl="0">
              <a:lnSpc>
                <a:spcPct val="100000"/>
              </a:lnSpc>
              <a:spcBef>
                <a:spcPts val="0"/>
              </a:spcBef>
              <a:spcAft>
                <a:spcPts val="0"/>
              </a:spcAft>
              <a:buSzPts val="1100"/>
              <a:buChar char="●"/>
            </a:pPr>
            <a:r>
              <a:rPr lang="en-US" dirty="0" smtClean="0"/>
              <a:t>Quantitative variables take on numerical values.</a:t>
            </a:r>
          </a:p>
          <a:p>
            <a:pPr marL="914400" lvl="1" indent="-298450" algn="l" rtl="0">
              <a:lnSpc>
                <a:spcPct val="100000"/>
              </a:lnSpc>
              <a:spcBef>
                <a:spcPts val="0"/>
              </a:spcBef>
              <a:spcAft>
                <a:spcPts val="0"/>
              </a:spcAft>
              <a:buSzPts val="1100"/>
              <a:buChar char="●"/>
            </a:pPr>
            <a:r>
              <a:rPr lang="en-US" dirty="0" smtClean="0"/>
              <a:t>Examples include a person’s age, height, or income, the value of a house, categorical and the price of a stock.</a:t>
            </a:r>
            <a:endParaRPr dirty="0"/>
          </a:p>
        </p:txBody>
      </p:sp>
    </p:spTree>
    <p:extLst>
      <p:ext uri="{BB962C8B-B14F-4D97-AF65-F5344CB8AC3E}">
        <p14:creationId xmlns:p14="http://schemas.microsoft.com/office/powerpoint/2010/main" val="1692994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 name="Google Shape;15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24142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a:t>
            </a:r>
            <a:r>
              <a:rPr lang="en-US" dirty="0" err="1" smtClean="0"/>
              <a:t>doesn</a:t>
            </a:r>
            <a:r>
              <a:rPr lang="mr-IN" dirty="0" smtClean="0"/>
              <a:t>’</a:t>
            </a:r>
            <a:r>
              <a:rPr lang="en-US" dirty="0" smtClean="0"/>
              <a:t>t</a:t>
            </a:r>
            <a:r>
              <a:rPr lang="en-US" baseline="0" dirty="0" smtClean="0"/>
              <a:t> have to be binary, but a </a:t>
            </a:r>
            <a:r>
              <a:rPr lang="en-US" dirty="0" smtClean="0"/>
              <a:t>Finite number</a:t>
            </a:r>
            <a:r>
              <a:rPr lang="en-US" baseline="0" dirty="0" smtClean="0"/>
              <a:t>  of labels</a:t>
            </a:r>
            <a:endParaRPr lang="en-US" dirty="0"/>
          </a:p>
        </p:txBody>
      </p:sp>
      <p:sp>
        <p:nvSpPr>
          <p:cNvPr id="4" name="Slide Number Placeholder 3"/>
          <p:cNvSpPr>
            <a:spLocks noGrp="1"/>
          </p:cNvSpPr>
          <p:nvPr>
            <p:ph type="sldNum" sz="quarter" idx="10"/>
          </p:nvPr>
        </p:nvSpPr>
        <p:spPr/>
        <p:txBody>
          <a:bodyPr/>
          <a:lstStyle/>
          <a:p>
            <a:fld id="{10E07685-C318-B242-AB63-85DA03176228}" type="slidenum">
              <a:rPr lang="en-US" smtClean="0"/>
              <a:t>9</a:t>
            </a:fld>
            <a:endParaRPr lang="en-US"/>
          </a:p>
        </p:txBody>
      </p:sp>
    </p:spTree>
    <p:extLst>
      <p:ext uri="{BB962C8B-B14F-4D97-AF65-F5344CB8AC3E}">
        <p14:creationId xmlns:p14="http://schemas.microsoft.com/office/powerpoint/2010/main" val="17264664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 the </a:t>
            </a:r>
            <a:r>
              <a:rPr lang="en-US" dirty="0" err="1" smtClean="0"/>
              <a:t>nearesr</a:t>
            </a:r>
            <a:r>
              <a:rPr lang="en-US" dirty="0" smtClean="0"/>
              <a:t> example in the training </a:t>
            </a:r>
            <a:r>
              <a:rPr lang="en-US" dirty="0" err="1" smtClean="0"/>
              <a:t>daya</a:t>
            </a:r>
            <a:endParaRPr lang="en-US" dirty="0" smtClean="0"/>
          </a:p>
          <a:p>
            <a:r>
              <a:rPr lang="en-US" dirty="0" smtClean="0"/>
              <a:t>Predict the label associated with that example</a:t>
            </a:r>
          </a:p>
          <a:p>
            <a:endParaRPr lang="en-US" dirty="0"/>
          </a:p>
        </p:txBody>
      </p:sp>
      <p:sp>
        <p:nvSpPr>
          <p:cNvPr id="4" name="Slide Number Placeholder 3"/>
          <p:cNvSpPr>
            <a:spLocks noGrp="1"/>
          </p:cNvSpPr>
          <p:nvPr>
            <p:ph type="sldNum" sz="quarter" idx="10"/>
          </p:nvPr>
        </p:nvSpPr>
        <p:spPr/>
        <p:txBody>
          <a:bodyPr/>
          <a:lstStyle/>
          <a:p>
            <a:fld id="{10E07685-C318-B242-AB63-85DA03176228}" type="slidenum">
              <a:rPr lang="en-US" smtClean="0"/>
              <a:t>11</a:t>
            </a:fld>
            <a:endParaRPr lang="en-US"/>
          </a:p>
        </p:txBody>
      </p:sp>
    </p:spTree>
    <p:extLst>
      <p:ext uri="{BB962C8B-B14F-4D97-AF65-F5344CB8AC3E}">
        <p14:creationId xmlns:p14="http://schemas.microsoft.com/office/powerpoint/2010/main" val="12247286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 the </a:t>
            </a:r>
            <a:r>
              <a:rPr lang="en-US" dirty="0" err="1" smtClean="0"/>
              <a:t>nearesr</a:t>
            </a:r>
            <a:r>
              <a:rPr lang="en-US" dirty="0" smtClean="0"/>
              <a:t> example in the training </a:t>
            </a:r>
            <a:r>
              <a:rPr lang="en-US" dirty="0" err="1" smtClean="0"/>
              <a:t>daya</a:t>
            </a:r>
            <a:endParaRPr lang="en-US" dirty="0" smtClean="0"/>
          </a:p>
          <a:p>
            <a:r>
              <a:rPr lang="en-US" dirty="0" smtClean="0"/>
              <a:t>Predict the label associated with that example</a:t>
            </a:r>
          </a:p>
          <a:p>
            <a:endParaRPr lang="en-US" dirty="0"/>
          </a:p>
        </p:txBody>
      </p:sp>
      <p:sp>
        <p:nvSpPr>
          <p:cNvPr id="4" name="Slide Number Placeholder 3"/>
          <p:cNvSpPr>
            <a:spLocks noGrp="1"/>
          </p:cNvSpPr>
          <p:nvPr>
            <p:ph type="sldNum" sz="quarter" idx="10"/>
          </p:nvPr>
        </p:nvSpPr>
        <p:spPr/>
        <p:txBody>
          <a:bodyPr/>
          <a:lstStyle/>
          <a:p>
            <a:fld id="{10E07685-C318-B242-AB63-85DA03176228}" type="slidenum">
              <a:rPr lang="en-US" smtClean="0"/>
              <a:t>12</a:t>
            </a:fld>
            <a:endParaRPr lang="en-US"/>
          </a:p>
        </p:txBody>
      </p:sp>
    </p:spTree>
    <p:extLst>
      <p:ext uri="{BB962C8B-B14F-4D97-AF65-F5344CB8AC3E}">
        <p14:creationId xmlns:p14="http://schemas.microsoft.com/office/powerpoint/2010/main" val="4881784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imbalance</a:t>
            </a:r>
            <a:r>
              <a:rPr lang="en-US" baseline="0" dirty="0"/>
              <a:t> data, you need to be very careful </a:t>
            </a:r>
            <a:r>
              <a:rPr lang="en-US" baseline="0"/>
              <a:t>with the k</a:t>
            </a:r>
            <a:endParaRPr lang="en-US"/>
          </a:p>
        </p:txBody>
      </p:sp>
      <p:sp>
        <p:nvSpPr>
          <p:cNvPr id="4" name="Slide Number Placeholder 3"/>
          <p:cNvSpPr>
            <a:spLocks noGrp="1"/>
          </p:cNvSpPr>
          <p:nvPr>
            <p:ph type="sldNum" sz="quarter" idx="10"/>
          </p:nvPr>
        </p:nvSpPr>
        <p:spPr/>
        <p:txBody>
          <a:bodyPr/>
          <a:lstStyle/>
          <a:p>
            <a:fld id="{10E07685-C318-B242-AB63-85DA03176228}" type="slidenum">
              <a:rPr lang="en-US" smtClean="0"/>
              <a:t>14</a:t>
            </a:fld>
            <a:endParaRPr lang="en-US"/>
          </a:p>
        </p:txBody>
      </p:sp>
    </p:spTree>
    <p:extLst>
      <p:ext uri="{BB962C8B-B14F-4D97-AF65-F5344CB8AC3E}">
        <p14:creationId xmlns:p14="http://schemas.microsoft.com/office/powerpoint/2010/main" val="2529414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A5D97E5-D15B-F842-92B0-497D64E18952}" type="datetimeFigureOut">
              <a:rPr lang="en-US" smtClean="0"/>
              <a:t>6/27/20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DD9E5E-791F-AD4F-8177-C9FBAA4A848F}" type="slidenum">
              <a:rPr lang="en-US" smtClean="0"/>
              <a:t>‹#›</a:t>
            </a:fld>
            <a:endParaRPr lang="en-US"/>
          </a:p>
        </p:txBody>
      </p:sp>
    </p:spTree>
    <p:extLst>
      <p:ext uri="{BB962C8B-B14F-4D97-AF65-F5344CB8AC3E}">
        <p14:creationId xmlns:p14="http://schemas.microsoft.com/office/powerpoint/2010/main" val="1787269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A5D97E5-D15B-F842-92B0-497D64E18952}" type="datetimeFigureOut">
              <a:rPr lang="en-US" smtClean="0"/>
              <a:t>6/27/20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DD9E5E-791F-AD4F-8177-C9FBAA4A848F}" type="slidenum">
              <a:rPr lang="en-US" smtClean="0"/>
              <a:t>‹#›</a:t>
            </a:fld>
            <a:endParaRPr lang="en-US"/>
          </a:p>
        </p:txBody>
      </p:sp>
    </p:spTree>
    <p:extLst>
      <p:ext uri="{BB962C8B-B14F-4D97-AF65-F5344CB8AC3E}">
        <p14:creationId xmlns:p14="http://schemas.microsoft.com/office/powerpoint/2010/main" val="252342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A5D97E5-D15B-F842-92B0-497D64E18952}" type="datetimeFigureOut">
              <a:rPr lang="en-US" smtClean="0"/>
              <a:t>6/27/20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DD9E5E-791F-AD4F-8177-C9FBAA4A848F}" type="slidenum">
              <a:rPr lang="en-US" smtClean="0"/>
              <a:t>‹#›</a:t>
            </a:fld>
            <a:endParaRPr lang="en-US"/>
          </a:p>
        </p:txBody>
      </p:sp>
    </p:spTree>
    <p:extLst>
      <p:ext uri="{BB962C8B-B14F-4D97-AF65-F5344CB8AC3E}">
        <p14:creationId xmlns:p14="http://schemas.microsoft.com/office/powerpoint/2010/main" val="1993628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5"/>
        <p:cNvGrpSpPr/>
        <p:nvPr/>
      </p:nvGrpSpPr>
      <p:grpSpPr>
        <a:xfrm>
          <a:off x="0" y="0"/>
          <a:ext cx="0" cy="0"/>
          <a:chOff x="0" y="0"/>
          <a:chExt cx="0" cy="0"/>
        </a:xfrm>
      </p:grpSpPr>
      <p:sp>
        <p:nvSpPr>
          <p:cNvPr id="36" name="Google Shape;36;p22"/>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7" name="Google Shape;37;p22"/>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2133"/>
              </a:spcBef>
              <a:spcAft>
                <a:spcPts val="0"/>
              </a:spcAft>
              <a:buSzPts val="1400"/>
              <a:buChar char="○"/>
              <a:defRPr/>
            </a:lvl2pPr>
            <a:lvl3pPr marL="1828754" lvl="2" indent="-423323" algn="l">
              <a:lnSpc>
                <a:spcPct val="115000"/>
              </a:lnSpc>
              <a:spcBef>
                <a:spcPts val="2133"/>
              </a:spcBef>
              <a:spcAft>
                <a:spcPts val="0"/>
              </a:spcAft>
              <a:buSzPts val="1400"/>
              <a:buChar char="■"/>
              <a:defRPr/>
            </a:lvl3pPr>
            <a:lvl4pPr marL="2438339" lvl="3" indent="-423323" algn="l">
              <a:lnSpc>
                <a:spcPct val="115000"/>
              </a:lnSpc>
              <a:spcBef>
                <a:spcPts val="2133"/>
              </a:spcBef>
              <a:spcAft>
                <a:spcPts val="0"/>
              </a:spcAft>
              <a:buSzPts val="1400"/>
              <a:buChar char="●"/>
              <a:defRPr/>
            </a:lvl4pPr>
            <a:lvl5pPr marL="3047924" lvl="4" indent="-423323" algn="l">
              <a:lnSpc>
                <a:spcPct val="115000"/>
              </a:lnSpc>
              <a:spcBef>
                <a:spcPts val="2133"/>
              </a:spcBef>
              <a:spcAft>
                <a:spcPts val="0"/>
              </a:spcAft>
              <a:buSzPts val="1400"/>
              <a:buChar char="○"/>
              <a:defRPr/>
            </a:lvl5pPr>
            <a:lvl6pPr marL="3657509" lvl="5" indent="-423323" algn="l">
              <a:lnSpc>
                <a:spcPct val="115000"/>
              </a:lnSpc>
              <a:spcBef>
                <a:spcPts val="2133"/>
              </a:spcBef>
              <a:spcAft>
                <a:spcPts val="0"/>
              </a:spcAft>
              <a:buSzPts val="1400"/>
              <a:buChar char="■"/>
              <a:defRPr/>
            </a:lvl6pPr>
            <a:lvl7pPr marL="4267093" lvl="6" indent="-423323" algn="l">
              <a:lnSpc>
                <a:spcPct val="115000"/>
              </a:lnSpc>
              <a:spcBef>
                <a:spcPts val="2133"/>
              </a:spcBef>
              <a:spcAft>
                <a:spcPts val="0"/>
              </a:spcAft>
              <a:buSzPts val="1400"/>
              <a:buChar char="●"/>
              <a:defRPr/>
            </a:lvl7pPr>
            <a:lvl8pPr marL="4876678" lvl="7" indent="-423323" algn="l">
              <a:lnSpc>
                <a:spcPct val="115000"/>
              </a:lnSpc>
              <a:spcBef>
                <a:spcPts val="2133"/>
              </a:spcBef>
              <a:spcAft>
                <a:spcPts val="0"/>
              </a:spcAft>
              <a:buSzPts val="1400"/>
              <a:buChar char="○"/>
              <a:defRPr/>
            </a:lvl8pPr>
            <a:lvl9pPr marL="5486263" lvl="8" indent="-423323" algn="l">
              <a:lnSpc>
                <a:spcPct val="115000"/>
              </a:lnSpc>
              <a:spcBef>
                <a:spcPts val="2133"/>
              </a:spcBef>
              <a:spcAft>
                <a:spcPts val="2133"/>
              </a:spcAft>
              <a:buSzPts val="1400"/>
              <a:buChar char="■"/>
              <a:defRPr/>
            </a:lvl9pPr>
          </a:lstStyle>
          <a:p>
            <a:endParaRPr/>
          </a:p>
        </p:txBody>
      </p:sp>
      <p:sp>
        <p:nvSpPr>
          <p:cNvPr id="38" name="Google Shape;38;p2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uk-UA" smtClean="0"/>
              <a:pPr/>
              <a:t>‹#›</a:t>
            </a:fld>
            <a:endParaRPr lang="uk-UA"/>
          </a:p>
        </p:txBody>
      </p:sp>
    </p:spTree>
    <p:extLst>
      <p:ext uri="{BB962C8B-B14F-4D97-AF65-F5344CB8AC3E}">
        <p14:creationId xmlns:p14="http://schemas.microsoft.com/office/powerpoint/2010/main" val="1865935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A5D97E5-D15B-F842-92B0-497D64E18952}" type="datetimeFigureOut">
              <a:rPr lang="en-US" smtClean="0"/>
              <a:t>6/27/20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DD9E5E-791F-AD4F-8177-C9FBAA4A848F}" type="slidenum">
              <a:rPr lang="en-US" smtClean="0"/>
              <a:t>‹#›</a:t>
            </a:fld>
            <a:endParaRPr lang="en-US"/>
          </a:p>
        </p:txBody>
      </p:sp>
    </p:spTree>
    <p:extLst>
      <p:ext uri="{BB962C8B-B14F-4D97-AF65-F5344CB8AC3E}">
        <p14:creationId xmlns:p14="http://schemas.microsoft.com/office/powerpoint/2010/main" val="1789825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A5D97E5-D15B-F842-92B0-497D64E18952}" type="datetimeFigureOut">
              <a:rPr lang="en-US" smtClean="0"/>
              <a:t>6/27/20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DD9E5E-791F-AD4F-8177-C9FBAA4A848F}" type="slidenum">
              <a:rPr lang="en-US" smtClean="0"/>
              <a:t>‹#›</a:t>
            </a:fld>
            <a:endParaRPr lang="en-US"/>
          </a:p>
        </p:txBody>
      </p:sp>
    </p:spTree>
    <p:extLst>
      <p:ext uri="{BB962C8B-B14F-4D97-AF65-F5344CB8AC3E}">
        <p14:creationId xmlns:p14="http://schemas.microsoft.com/office/powerpoint/2010/main" val="1789348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A5D97E5-D15B-F842-92B0-497D64E18952}" type="datetimeFigureOut">
              <a:rPr lang="en-US" smtClean="0"/>
              <a:t>6/27/20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DD9E5E-791F-AD4F-8177-C9FBAA4A848F}" type="slidenum">
              <a:rPr lang="en-US" smtClean="0"/>
              <a:t>‹#›</a:t>
            </a:fld>
            <a:endParaRPr lang="en-US"/>
          </a:p>
        </p:txBody>
      </p:sp>
    </p:spTree>
    <p:extLst>
      <p:ext uri="{BB962C8B-B14F-4D97-AF65-F5344CB8AC3E}">
        <p14:creationId xmlns:p14="http://schemas.microsoft.com/office/powerpoint/2010/main" val="216625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A5D97E5-D15B-F842-92B0-497D64E18952}" type="datetimeFigureOut">
              <a:rPr lang="en-US" smtClean="0"/>
              <a:t>6/27/20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0DD9E5E-791F-AD4F-8177-C9FBAA4A848F}" type="slidenum">
              <a:rPr lang="en-US" smtClean="0"/>
              <a:t>‹#›</a:t>
            </a:fld>
            <a:endParaRPr lang="en-US"/>
          </a:p>
        </p:txBody>
      </p:sp>
    </p:spTree>
    <p:extLst>
      <p:ext uri="{BB962C8B-B14F-4D97-AF65-F5344CB8AC3E}">
        <p14:creationId xmlns:p14="http://schemas.microsoft.com/office/powerpoint/2010/main" val="8319294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5D97E5-D15B-F842-92B0-497D64E18952}" type="datetimeFigureOut">
              <a:rPr lang="en-US" smtClean="0"/>
              <a:t>6/27/20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0DD9E5E-791F-AD4F-8177-C9FBAA4A848F}" type="slidenum">
              <a:rPr lang="en-US" smtClean="0"/>
              <a:t>‹#›</a:t>
            </a:fld>
            <a:endParaRPr lang="en-US"/>
          </a:p>
        </p:txBody>
      </p:sp>
    </p:spTree>
    <p:extLst>
      <p:ext uri="{BB962C8B-B14F-4D97-AF65-F5344CB8AC3E}">
        <p14:creationId xmlns:p14="http://schemas.microsoft.com/office/powerpoint/2010/main" val="21201443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5D97E5-D15B-F842-92B0-497D64E18952}" type="datetimeFigureOut">
              <a:rPr lang="en-US" smtClean="0"/>
              <a:t>6/27/20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0DD9E5E-791F-AD4F-8177-C9FBAA4A848F}" type="slidenum">
              <a:rPr lang="en-US" smtClean="0"/>
              <a:t>‹#›</a:t>
            </a:fld>
            <a:endParaRPr lang="en-US"/>
          </a:p>
        </p:txBody>
      </p:sp>
    </p:spTree>
    <p:extLst>
      <p:ext uri="{BB962C8B-B14F-4D97-AF65-F5344CB8AC3E}">
        <p14:creationId xmlns:p14="http://schemas.microsoft.com/office/powerpoint/2010/main" val="70019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5D97E5-D15B-F842-92B0-497D64E18952}" type="datetimeFigureOut">
              <a:rPr lang="en-US" smtClean="0"/>
              <a:t>6/27/20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DD9E5E-791F-AD4F-8177-C9FBAA4A848F}" type="slidenum">
              <a:rPr lang="en-US" smtClean="0"/>
              <a:t>‹#›</a:t>
            </a:fld>
            <a:endParaRPr lang="en-US"/>
          </a:p>
        </p:txBody>
      </p:sp>
    </p:spTree>
    <p:extLst>
      <p:ext uri="{BB962C8B-B14F-4D97-AF65-F5344CB8AC3E}">
        <p14:creationId xmlns:p14="http://schemas.microsoft.com/office/powerpoint/2010/main" val="1975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5D97E5-D15B-F842-92B0-497D64E18952}" type="datetimeFigureOut">
              <a:rPr lang="en-US" smtClean="0"/>
              <a:t>6/27/20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DD9E5E-791F-AD4F-8177-C9FBAA4A848F}" type="slidenum">
              <a:rPr lang="en-US" smtClean="0"/>
              <a:t>‹#›</a:t>
            </a:fld>
            <a:endParaRPr lang="en-US"/>
          </a:p>
        </p:txBody>
      </p:sp>
    </p:spTree>
    <p:extLst>
      <p:ext uri="{BB962C8B-B14F-4D97-AF65-F5344CB8AC3E}">
        <p14:creationId xmlns:p14="http://schemas.microsoft.com/office/powerpoint/2010/main" val="98731828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5D97E5-D15B-F842-92B0-497D64E18952}" type="datetimeFigureOut">
              <a:rPr lang="en-US" smtClean="0"/>
              <a:t>6/27/20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DD9E5E-791F-AD4F-8177-C9FBAA4A848F}" type="slidenum">
              <a:rPr lang="en-US" smtClean="0"/>
              <a:t>‹#›</a:t>
            </a:fld>
            <a:endParaRPr lang="en-US"/>
          </a:p>
        </p:txBody>
      </p:sp>
    </p:spTree>
    <p:extLst>
      <p:ext uri="{BB962C8B-B14F-4D97-AF65-F5344CB8AC3E}">
        <p14:creationId xmlns:p14="http://schemas.microsoft.com/office/powerpoint/2010/main" val="947544387"/>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image" Target="../media/image10.jpeg"/><Relationship Id="rId6" Type="http://schemas.openxmlformats.org/officeDocument/2006/relationships/image" Target="../media/image11.jpeg"/><Relationship Id="rId7" Type="http://schemas.openxmlformats.org/officeDocument/2006/relationships/image" Target="../media/image12.jpeg"/><Relationship Id="rId8" Type="http://schemas.openxmlformats.org/officeDocument/2006/relationships/image" Target="../media/image13.jpeg"/><Relationship Id="rId9" Type="http://schemas.openxmlformats.org/officeDocument/2006/relationships/image" Target="../media/image14.jpeg"/><Relationship Id="rId10"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image" Target="../media/image10.jpeg"/><Relationship Id="rId6" Type="http://schemas.openxmlformats.org/officeDocument/2006/relationships/image" Target="../media/image11.jpeg"/><Relationship Id="rId7" Type="http://schemas.openxmlformats.org/officeDocument/2006/relationships/image" Target="../media/image12.jpeg"/><Relationship Id="rId8" Type="http://schemas.openxmlformats.org/officeDocument/2006/relationships/image" Target="../media/image13.jpeg"/><Relationship Id="rId9" Type="http://schemas.openxmlformats.org/officeDocument/2006/relationships/image" Target="../media/image14.jpeg"/><Relationship Id="rId10"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image" Target="../media/image10.jpeg"/><Relationship Id="rId6" Type="http://schemas.openxmlformats.org/officeDocument/2006/relationships/image" Target="../media/image11.jpeg"/><Relationship Id="rId7" Type="http://schemas.openxmlformats.org/officeDocument/2006/relationships/image" Target="../media/image12.jpeg"/><Relationship Id="rId8" Type="http://schemas.openxmlformats.org/officeDocument/2006/relationships/image" Target="../media/image13.jpeg"/><Relationship Id="rId9" Type="http://schemas.openxmlformats.org/officeDocument/2006/relationships/image" Target="../media/image14.jpeg"/><Relationship Id="rId10"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8.jpe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8.jpe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hyperlink" Target="http://archive.ics.uci.edu/ml/datasets/Iris" TargetMode="Externa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3" Type="http://schemas.openxmlformats.org/officeDocument/2006/relationships/hyperlink" Target="http://archive.ics.uci.edu/ml/datasets/Iris" TargetMode="External"/><Relationship Id="rId4" Type="http://schemas.openxmlformats.org/officeDocument/2006/relationships/hyperlink" Target="https://towardsdatascience.com/k-nn-on-iris-dataset-3b827f2591e" TargetMode="External"/><Relationship Id="rId1" Type="http://schemas.openxmlformats.org/officeDocument/2006/relationships/slideLayout" Target="../slideLayouts/slideLayout2.xml"/><Relationship Id="rId2" Type="http://schemas.openxmlformats.org/officeDocument/2006/relationships/hyperlink" Target="https://developers.google.com/edu/pytho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xmlns="" id="{0671A8AE-40A1-4631-A6B8-581AFF06548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6.googleusercontent.com/moDT2xlqpcueY5NIH2HEulVMBsMTkoxG76Ddtas1VQ1rcAVRmeDwUgLNHOiS7dSqyARD60UobMLgwdiwOogj_XIFHt1143PXudv1poSKSPYxL2y8oiS04fcZgNVzISduQFCM2AeMohc"/>
          <p:cNvPicPr>
            <a:picLocks noChangeAspect="1" noChangeArrowheads="1"/>
          </p:cNvPicPr>
          <p:nvPr/>
        </p:nvPicPr>
        <p:blipFill rotWithShape="1">
          <a:blip r:embed="rId3">
            <a:alphaModFix amt="59000"/>
            <a:extLst>
              <a:ext uri="{28A0092B-C50C-407E-A947-70E740481C1C}">
                <a14:useLocalDpi xmlns:a14="http://schemas.microsoft.com/office/drawing/2010/main" val="0"/>
              </a:ext>
            </a:extLst>
          </a:blip>
          <a:srcRect t="9091" r="13818"/>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xmlns="" id="{AB58EF07-17C2-48CF-ABB0-EEF1F17CB8F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77981" y="1122363"/>
            <a:ext cx="4023360" cy="3204134"/>
          </a:xfrm>
        </p:spPr>
        <p:txBody>
          <a:bodyPr anchor="b">
            <a:normAutofit/>
          </a:bodyPr>
          <a:lstStyle/>
          <a:p>
            <a:pPr algn="l"/>
            <a:r>
              <a:rPr lang="en-US" sz="3700" dirty="0"/>
              <a:t/>
            </a:r>
            <a:br>
              <a:rPr lang="en-US" sz="3700" dirty="0"/>
            </a:br>
            <a:r>
              <a:rPr lang="en-US" sz="4400" b="1" dirty="0"/>
              <a:t>Classification</a:t>
            </a:r>
            <a:r>
              <a:rPr lang="en-US" sz="4400" dirty="0"/>
              <a:t> </a:t>
            </a:r>
            <a:r>
              <a:rPr lang="en-US" sz="3700" dirty="0"/>
              <a:t> </a:t>
            </a:r>
            <a:br>
              <a:rPr lang="en-US" sz="3700" dirty="0"/>
            </a:br>
            <a:r>
              <a:rPr lang="en-US" sz="3700" dirty="0"/>
              <a:t/>
            </a:r>
            <a:br>
              <a:rPr lang="en-US" sz="3700" dirty="0"/>
            </a:br>
            <a:r>
              <a:rPr lang="en-US" sz="2800" dirty="0"/>
              <a:t>Machine learning Intro Summer Camp </a:t>
            </a:r>
            <a:r>
              <a:rPr lang="en-US" sz="2800" dirty="0" smtClean="0"/>
              <a:t>2020</a:t>
            </a:r>
            <a:endParaRPr lang="en-US" sz="2800" dirty="0"/>
          </a:p>
        </p:txBody>
      </p:sp>
      <p:sp>
        <p:nvSpPr>
          <p:cNvPr id="3" name="Subtitle 2"/>
          <p:cNvSpPr>
            <a:spLocks noGrp="1"/>
          </p:cNvSpPr>
          <p:nvPr>
            <p:ph type="subTitle" idx="1"/>
          </p:nvPr>
        </p:nvSpPr>
        <p:spPr>
          <a:xfrm>
            <a:off x="477980" y="4872922"/>
            <a:ext cx="4023359" cy="1208141"/>
          </a:xfrm>
        </p:spPr>
        <p:txBody>
          <a:bodyPr>
            <a:normAutofit/>
          </a:bodyPr>
          <a:lstStyle/>
          <a:p>
            <a:pPr algn="l"/>
            <a:endParaRPr lang="en-US" sz="2000"/>
          </a:p>
          <a:p>
            <a:pPr algn="l"/>
            <a:r>
              <a:rPr lang="en-US" sz="2000"/>
              <a:t>Can Yang</a:t>
            </a:r>
          </a:p>
        </p:txBody>
      </p:sp>
      <p:sp>
        <p:nvSpPr>
          <p:cNvPr id="75" name="Rectangle 74">
            <a:extLst>
              <a:ext uri="{FF2B5EF4-FFF2-40B4-BE49-F238E27FC236}">
                <a16:creationId xmlns:a16="http://schemas.microsoft.com/office/drawing/2014/main" xmlns="" id="{AF2F604E-43BE-4DC3-B983-E07152336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xmlns=""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21197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23962611-DFD5-4092-AAFD-559E3DFCE2C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xmlns="" id="{2270F1FA-0425-408F-9861-80BF5AFB276D}"/>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3045368" y="2043663"/>
            <a:ext cx="6105194" cy="2031055"/>
          </a:xfrm>
        </p:spPr>
        <p:txBody>
          <a:bodyPr>
            <a:normAutofit/>
          </a:bodyPr>
          <a:lstStyle/>
          <a:p>
            <a:r>
              <a:rPr lang="en-US" dirty="0" smtClean="0">
                <a:solidFill>
                  <a:srgbClr val="FFFFFF"/>
                </a:solidFill>
              </a:rPr>
              <a:t>Nearest Neighbor</a:t>
            </a:r>
            <a:endParaRPr lang="en-US" dirty="0">
              <a:solidFill>
                <a:srgbClr val="FFFFFF"/>
              </a:solidFill>
            </a:endParaRPr>
          </a:p>
        </p:txBody>
      </p:sp>
      <p:sp>
        <p:nvSpPr>
          <p:cNvPr id="3" name="Subtitle 2"/>
          <p:cNvSpPr>
            <a:spLocks noGrp="1"/>
          </p:cNvSpPr>
          <p:nvPr>
            <p:ph type="subTitle" idx="1"/>
          </p:nvPr>
        </p:nvSpPr>
        <p:spPr>
          <a:xfrm>
            <a:off x="3045368" y="4074718"/>
            <a:ext cx="6105194" cy="682079"/>
          </a:xfrm>
        </p:spPr>
        <p:txBody>
          <a:bodyPr>
            <a:normAutofit/>
          </a:bodyPr>
          <a:lstStyle/>
          <a:p>
            <a:endParaRPr lang="en-US" dirty="0">
              <a:solidFill>
                <a:srgbClr val="FFFFFF"/>
              </a:solidFill>
            </a:endParaRPr>
          </a:p>
        </p:txBody>
      </p:sp>
    </p:spTree>
    <p:extLst>
      <p:ext uri="{BB962C8B-B14F-4D97-AF65-F5344CB8AC3E}">
        <p14:creationId xmlns:p14="http://schemas.microsoft.com/office/powerpoint/2010/main" val="32692790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866" y="128058"/>
            <a:ext cx="10515600" cy="1325563"/>
          </a:xfrm>
        </p:spPr>
        <p:txBody>
          <a:bodyPr/>
          <a:lstStyle/>
          <a:p>
            <a:r>
              <a:rPr lang="en-US" dirty="0" smtClean="0">
                <a:solidFill>
                  <a:srgbClr val="FFFFFF"/>
                </a:solidFill>
              </a:rPr>
              <a:t>Nearest Neighbor </a:t>
            </a:r>
            <a:r>
              <a:rPr lang="mr-IN" dirty="0" smtClean="0">
                <a:solidFill>
                  <a:srgbClr val="FFFFFF"/>
                </a:solidFill>
              </a:rPr>
              <a:t>–</a:t>
            </a:r>
            <a:r>
              <a:rPr lang="en-US" dirty="0" smtClean="0">
                <a:solidFill>
                  <a:srgbClr val="FFFFFF"/>
                </a:solidFill>
              </a:rPr>
              <a:t> Distance Matrix</a:t>
            </a:r>
            <a:endParaRPr lang="en-US" dirty="0"/>
          </a:p>
        </p:txBody>
      </p:sp>
      <p:pic>
        <p:nvPicPr>
          <p:cNvPr id="6" name="Picture 2" descr="oman killed by alligator in S.C. during visit to do homeowner's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1753" y="4421672"/>
            <a:ext cx="2727156" cy="18181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ebra Facts | Live Scien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866" y="4421672"/>
            <a:ext cx="2731421" cy="181810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uffalo Police And Fire Respond To Cobra Bite In Kenmo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8375" y="3754921"/>
            <a:ext cx="1333501"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ah DWR offers tips to stay safe around rattlesnakes this summer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8375" y="5441860"/>
            <a:ext cx="1732012" cy="991387"/>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8" descr="oa constrictor - Wikipedia"/>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84" name="Picture 12" descr="oa Constrictor | Animals Wiki | Fando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3614" y="5441860"/>
            <a:ext cx="1661800" cy="930608"/>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rocess of rendering Poultry by-products - Mavitec Renderi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3614" y="3754921"/>
            <a:ext cx="1391599" cy="1042356"/>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oscow Blue Guppy Males – ePon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94783" y="5311930"/>
            <a:ext cx="1497016" cy="1121317"/>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amouflage poison dart frog | Dart frog, Fro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76466" y="3651735"/>
            <a:ext cx="1018040" cy="124872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023731" y="6312529"/>
            <a:ext cx="711990" cy="369332"/>
          </a:xfrm>
          <a:prstGeom prst="rect">
            <a:avLst/>
          </a:prstGeom>
          <a:noFill/>
        </p:spPr>
        <p:txBody>
          <a:bodyPr wrap="none" rtlCol="0">
            <a:spAutoFit/>
          </a:bodyPr>
          <a:lstStyle/>
          <a:p>
            <a:r>
              <a:rPr lang="en-US" dirty="0" smtClean="0">
                <a:solidFill>
                  <a:schemeClr val="bg1"/>
                </a:solidFill>
              </a:rPr>
              <a:t>Zebra</a:t>
            </a:r>
            <a:endParaRPr lang="en-US" dirty="0">
              <a:solidFill>
                <a:schemeClr val="bg1"/>
              </a:solidFill>
            </a:endParaRPr>
          </a:p>
        </p:txBody>
      </p:sp>
      <p:sp>
        <p:nvSpPr>
          <p:cNvPr id="12" name="TextBox 11"/>
          <p:cNvSpPr txBox="1"/>
          <p:nvPr/>
        </p:nvSpPr>
        <p:spPr>
          <a:xfrm>
            <a:off x="6528406" y="6359848"/>
            <a:ext cx="1357766" cy="369332"/>
          </a:xfrm>
          <a:prstGeom prst="rect">
            <a:avLst/>
          </a:prstGeom>
          <a:noFill/>
        </p:spPr>
        <p:txBody>
          <a:bodyPr wrap="square" rtlCol="0">
            <a:spAutoFit/>
          </a:bodyPr>
          <a:lstStyle/>
          <a:p>
            <a:r>
              <a:rPr lang="en-US" dirty="0" smtClean="0">
                <a:solidFill>
                  <a:schemeClr val="bg1"/>
                </a:solidFill>
              </a:rPr>
              <a:t>Rattlesnake</a:t>
            </a:r>
            <a:endParaRPr lang="en-US" dirty="0">
              <a:solidFill>
                <a:schemeClr val="bg1"/>
              </a:solidFill>
            </a:endParaRPr>
          </a:p>
        </p:txBody>
      </p:sp>
      <p:sp>
        <p:nvSpPr>
          <p:cNvPr id="13" name="TextBox 12"/>
          <p:cNvSpPr txBox="1"/>
          <p:nvPr/>
        </p:nvSpPr>
        <p:spPr>
          <a:xfrm>
            <a:off x="8499658" y="6358695"/>
            <a:ext cx="1798983" cy="369332"/>
          </a:xfrm>
          <a:prstGeom prst="rect">
            <a:avLst/>
          </a:prstGeom>
          <a:noFill/>
        </p:spPr>
        <p:txBody>
          <a:bodyPr wrap="square" rtlCol="0">
            <a:spAutoFit/>
          </a:bodyPr>
          <a:lstStyle/>
          <a:p>
            <a:r>
              <a:rPr lang="en-US" dirty="0">
                <a:solidFill>
                  <a:schemeClr val="bg1"/>
                </a:solidFill>
              </a:rPr>
              <a:t>Boa </a:t>
            </a:r>
            <a:r>
              <a:rPr lang="en-US" dirty="0" smtClean="0">
                <a:solidFill>
                  <a:schemeClr val="bg1"/>
                </a:solidFill>
              </a:rPr>
              <a:t>constrictor</a:t>
            </a:r>
            <a:endParaRPr lang="en-US" dirty="0">
              <a:solidFill>
                <a:schemeClr val="bg1"/>
              </a:solidFill>
            </a:endParaRPr>
          </a:p>
        </p:txBody>
      </p:sp>
      <p:sp>
        <p:nvSpPr>
          <p:cNvPr id="14" name="TextBox 13"/>
          <p:cNvSpPr txBox="1"/>
          <p:nvPr/>
        </p:nvSpPr>
        <p:spPr>
          <a:xfrm>
            <a:off x="4249502" y="6312529"/>
            <a:ext cx="966675" cy="369332"/>
          </a:xfrm>
          <a:prstGeom prst="rect">
            <a:avLst/>
          </a:prstGeom>
          <a:noFill/>
        </p:spPr>
        <p:txBody>
          <a:bodyPr wrap="none" rtlCol="0">
            <a:spAutoFit/>
          </a:bodyPr>
          <a:lstStyle/>
          <a:p>
            <a:r>
              <a:rPr lang="en-US" dirty="0" smtClean="0">
                <a:solidFill>
                  <a:schemeClr val="bg1"/>
                </a:solidFill>
              </a:rPr>
              <a:t>Alligator</a:t>
            </a:r>
            <a:endParaRPr lang="en-US" dirty="0">
              <a:solidFill>
                <a:schemeClr val="bg1"/>
              </a:solidFill>
            </a:endParaRPr>
          </a:p>
        </p:txBody>
      </p:sp>
      <p:sp>
        <p:nvSpPr>
          <p:cNvPr id="15" name="TextBox 14"/>
          <p:cNvSpPr txBox="1"/>
          <p:nvPr/>
        </p:nvSpPr>
        <p:spPr>
          <a:xfrm>
            <a:off x="8640540" y="4825809"/>
            <a:ext cx="914674" cy="369332"/>
          </a:xfrm>
          <a:prstGeom prst="rect">
            <a:avLst/>
          </a:prstGeom>
          <a:noFill/>
        </p:spPr>
        <p:txBody>
          <a:bodyPr wrap="none" rtlCol="0">
            <a:spAutoFit/>
          </a:bodyPr>
          <a:lstStyle/>
          <a:p>
            <a:r>
              <a:rPr lang="en-US" dirty="0" smtClean="0">
                <a:solidFill>
                  <a:schemeClr val="bg1"/>
                </a:solidFill>
              </a:rPr>
              <a:t>Chicken</a:t>
            </a:r>
            <a:endParaRPr lang="en-US" dirty="0">
              <a:solidFill>
                <a:schemeClr val="bg1"/>
              </a:solidFill>
            </a:endParaRPr>
          </a:p>
        </p:txBody>
      </p:sp>
      <p:sp>
        <p:nvSpPr>
          <p:cNvPr id="18" name="TextBox 17"/>
          <p:cNvSpPr txBox="1"/>
          <p:nvPr/>
        </p:nvSpPr>
        <p:spPr>
          <a:xfrm>
            <a:off x="6720448" y="5057999"/>
            <a:ext cx="737894" cy="369332"/>
          </a:xfrm>
          <a:prstGeom prst="rect">
            <a:avLst/>
          </a:prstGeom>
          <a:noFill/>
        </p:spPr>
        <p:txBody>
          <a:bodyPr wrap="none" rtlCol="0">
            <a:spAutoFit/>
          </a:bodyPr>
          <a:lstStyle/>
          <a:p>
            <a:r>
              <a:rPr lang="en-US" dirty="0" smtClean="0">
                <a:solidFill>
                  <a:schemeClr val="bg1"/>
                </a:solidFill>
              </a:rPr>
              <a:t>Cobra</a:t>
            </a:r>
            <a:endParaRPr lang="en-US" dirty="0">
              <a:solidFill>
                <a:schemeClr val="bg1"/>
              </a:solidFill>
            </a:endParaRPr>
          </a:p>
        </p:txBody>
      </p:sp>
      <p:sp>
        <p:nvSpPr>
          <p:cNvPr id="19" name="TextBox 18"/>
          <p:cNvSpPr txBox="1"/>
          <p:nvPr/>
        </p:nvSpPr>
        <p:spPr>
          <a:xfrm>
            <a:off x="10668776" y="4872306"/>
            <a:ext cx="1025730" cy="369332"/>
          </a:xfrm>
          <a:prstGeom prst="rect">
            <a:avLst/>
          </a:prstGeom>
          <a:noFill/>
        </p:spPr>
        <p:txBody>
          <a:bodyPr wrap="none" rtlCol="0">
            <a:spAutoFit/>
          </a:bodyPr>
          <a:lstStyle/>
          <a:p>
            <a:r>
              <a:rPr lang="en-US" dirty="0" smtClean="0">
                <a:solidFill>
                  <a:schemeClr val="bg1"/>
                </a:solidFill>
              </a:rPr>
              <a:t>Dart frog</a:t>
            </a:r>
            <a:endParaRPr lang="en-US" dirty="0">
              <a:solidFill>
                <a:schemeClr val="bg1"/>
              </a:solidFill>
            </a:endParaRPr>
          </a:p>
        </p:txBody>
      </p:sp>
      <p:sp>
        <p:nvSpPr>
          <p:cNvPr id="20" name="TextBox 19"/>
          <p:cNvSpPr txBox="1"/>
          <p:nvPr/>
        </p:nvSpPr>
        <p:spPr>
          <a:xfrm>
            <a:off x="10912127" y="6378947"/>
            <a:ext cx="799321" cy="369332"/>
          </a:xfrm>
          <a:prstGeom prst="rect">
            <a:avLst/>
          </a:prstGeom>
          <a:noFill/>
        </p:spPr>
        <p:txBody>
          <a:bodyPr wrap="none" rtlCol="0">
            <a:spAutoFit/>
          </a:bodyPr>
          <a:lstStyle/>
          <a:p>
            <a:r>
              <a:rPr lang="en-US" dirty="0" smtClean="0">
                <a:solidFill>
                  <a:schemeClr val="bg1"/>
                </a:solidFill>
              </a:rPr>
              <a:t>Guppy</a:t>
            </a:r>
            <a:endParaRPr lang="en-US" dirty="0">
              <a:solidFill>
                <a:schemeClr val="bg1"/>
              </a:solidFill>
            </a:endParaRPr>
          </a:p>
        </p:txBody>
      </p:sp>
      <p:graphicFrame>
        <p:nvGraphicFramePr>
          <p:cNvPr id="30" name="Content Placeholder 4"/>
          <p:cNvGraphicFramePr>
            <a:graphicFrameLocks/>
          </p:cNvGraphicFramePr>
          <p:nvPr>
            <p:extLst>
              <p:ext uri="{D42A27DB-BD31-4B8C-83A1-F6EECF244321}">
                <p14:modId xmlns:p14="http://schemas.microsoft.com/office/powerpoint/2010/main" val="403802621"/>
              </p:ext>
            </p:extLst>
          </p:nvPr>
        </p:nvGraphicFramePr>
        <p:xfrm>
          <a:off x="160866" y="1367973"/>
          <a:ext cx="11070351" cy="1667392"/>
        </p:xfrm>
        <a:graphic>
          <a:graphicData uri="http://schemas.openxmlformats.org/drawingml/2006/table">
            <a:tbl>
              <a:tblPr firstRow="1" bandRow="1">
                <a:tableStyleId>{5C22544A-7EE6-4342-B048-85BDC9FD1C3A}</a:tableStyleId>
              </a:tblPr>
              <a:tblGrid>
                <a:gridCol w="1035536"/>
                <a:gridCol w="1135304"/>
                <a:gridCol w="1434613"/>
                <a:gridCol w="1331402"/>
                <a:gridCol w="1217873"/>
                <a:gridCol w="1217872"/>
                <a:gridCol w="1207551"/>
                <a:gridCol w="1227931"/>
                <a:gridCol w="1262269"/>
              </a:tblGrid>
              <a:tr h="920646">
                <a:tc>
                  <a:txBody>
                    <a:bodyPr/>
                    <a:lstStyle/>
                    <a:p>
                      <a:endParaRPr lang="en-US" dirty="0"/>
                    </a:p>
                  </a:txBody>
                  <a:tcPr/>
                </a:tc>
                <a:tc>
                  <a:txBody>
                    <a:bodyPr/>
                    <a:lstStyle/>
                    <a:p>
                      <a:r>
                        <a:rPr lang="en-US" dirty="0" smtClean="0"/>
                        <a:t>Cobra (Reptile)</a:t>
                      </a:r>
                      <a:endParaRPr lang="en-US" dirty="0"/>
                    </a:p>
                  </a:txBody>
                  <a:tcPr/>
                </a:tc>
                <a:tc>
                  <a:txBody>
                    <a:bodyPr/>
                    <a:lstStyle/>
                    <a:p>
                      <a:r>
                        <a:rPr lang="en-US" dirty="0" smtClean="0"/>
                        <a:t>Rattlesnake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(Reptile)</a:t>
                      </a:r>
                    </a:p>
                  </a:txBody>
                  <a:tcPr/>
                </a:tc>
                <a:tc>
                  <a:txBody>
                    <a:bodyPr/>
                    <a:lstStyle/>
                    <a:p>
                      <a:r>
                        <a:rPr lang="en-US" dirty="0" smtClean="0"/>
                        <a:t>Boa constrictor</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(Reptile)</a:t>
                      </a:r>
                    </a:p>
                  </a:txBody>
                  <a:tcPr/>
                </a:tc>
                <a:tc>
                  <a:txBody>
                    <a:bodyPr/>
                    <a:lstStyle/>
                    <a:p>
                      <a:r>
                        <a:rPr lang="en-US" dirty="0" smtClean="0"/>
                        <a:t>Chicken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a:t>
                      </a:r>
                      <a:r>
                        <a:rPr lang="en-US" dirty="0" smtClean="0"/>
                        <a:t>Reptile)</a:t>
                      </a:r>
                    </a:p>
                    <a:p>
                      <a:endParaRPr lang="en-US" dirty="0"/>
                    </a:p>
                  </a:txBody>
                  <a:tcPr/>
                </a:tc>
                <a:tc>
                  <a:txBody>
                    <a:bodyPr/>
                    <a:lstStyle/>
                    <a:p>
                      <a:r>
                        <a:rPr lang="en-US" dirty="0" smtClean="0"/>
                        <a:t>Guppy</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a:t>
                      </a:r>
                      <a:r>
                        <a:rPr lang="en-US" dirty="0" smtClean="0"/>
                        <a:t>Reptile)</a:t>
                      </a:r>
                    </a:p>
                    <a:p>
                      <a:endParaRPr lang="en-US" dirty="0"/>
                    </a:p>
                  </a:txBody>
                  <a:tcPr/>
                </a:tc>
                <a:tc>
                  <a:txBody>
                    <a:bodyPr/>
                    <a:lstStyle/>
                    <a:p>
                      <a:r>
                        <a:rPr lang="en-US" dirty="0" smtClean="0"/>
                        <a:t>Dart frog</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a:t>
                      </a:r>
                      <a:r>
                        <a:rPr lang="en-US" dirty="0" smtClean="0"/>
                        <a:t>Reptile)</a:t>
                      </a:r>
                    </a:p>
                    <a:p>
                      <a:endParaRPr lang="en-US" dirty="0"/>
                    </a:p>
                  </a:txBody>
                  <a:tcPr/>
                </a:tc>
                <a:tc>
                  <a:txBody>
                    <a:bodyPr/>
                    <a:lstStyle/>
                    <a:p>
                      <a:r>
                        <a:rPr lang="en-US" dirty="0" smtClean="0"/>
                        <a:t>Prediction</a:t>
                      </a:r>
                      <a:endParaRPr lang="en-US" dirty="0"/>
                    </a:p>
                  </a:txBody>
                  <a:tcPr/>
                </a:tc>
                <a:tc>
                  <a:txBody>
                    <a:bodyPr/>
                    <a:lstStyle/>
                    <a:p>
                      <a:r>
                        <a:rPr lang="en-US" dirty="0" smtClean="0"/>
                        <a:t>Prediction result</a:t>
                      </a:r>
                      <a:endParaRPr lang="en-US" dirty="0"/>
                    </a:p>
                  </a:txBody>
                  <a:tcPr/>
                </a:tc>
              </a:tr>
              <a:tr h="373373">
                <a:tc>
                  <a:txBody>
                    <a:bodyPr/>
                    <a:lstStyle/>
                    <a:p>
                      <a:r>
                        <a:rPr lang="en-US" dirty="0" smtClean="0"/>
                        <a:t>Zebra</a:t>
                      </a:r>
                      <a:endParaRPr lang="en-US" dirty="0"/>
                    </a:p>
                  </a:txBody>
                  <a:tcPr/>
                </a:tc>
                <a:tc>
                  <a:txBody>
                    <a:bodyPr/>
                    <a:lstStyle/>
                    <a:p>
                      <a:r>
                        <a:rPr lang="en-US" dirty="0" smtClean="0"/>
                        <a:t>2.236</a:t>
                      </a:r>
                      <a:endParaRPr lang="en-US" dirty="0"/>
                    </a:p>
                  </a:txBody>
                  <a:tcPr/>
                </a:tc>
                <a:tc>
                  <a:txBody>
                    <a:bodyPr/>
                    <a:lstStyle/>
                    <a:p>
                      <a:r>
                        <a:rPr lang="en-US" dirty="0" smtClean="0"/>
                        <a:t>2.236</a:t>
                      </a:r>
                      <a:endParaRPr lang="en-US" dirty="0"/>
                    </a:p>
                  </a:txBody>
                  <a:tcPr/>
                </a:tc>
                <a:tc>
                  <a:txBody>
                    <a:bodyPr/>
                    <a:lstStyle/>
                    <a:p>
                      <a:r>
                        <a:rPr lang="en-US" dirty="0" smtClean="0"/>
                        <a:t>1.732</a:t>
                      </a:r>
                      <a:endParaRPr lang="en-US" dirty="0"/>
                    </a:p>
                  </a:txBody>
                  <a:tcPr/>
                </a:tc>
                <a:tc>
                  <a:txBody>
                    <a:bodyPr/>
                    <a:lstStyle/>
                    <a:p>
                      <a:r>
                        <a:rPr lang="en-US" dirty="0" smtClean="0"/>
                        <a:t>2.0</a:t>
                      </a:r>
                      <a:endParaRPr lang="en-US" dirty="0"/>
                    </a:p>
                  </a:txBody>
                  <a:tcPr/>
                </a:tc>
                <a:tc>
                  <a:txBody>
                    <a:bodyPr/>
                    <a:lstStyle/>
                    <a:p>
                      <a:r>
                        <a:rPr lang="en-US" b="0" dirty="0" smtClean="0">
                          <a:solidFill>
                            <a:schemeClr val="tx1"/>
                          </a:solidFill>
                        </a:rPr>
                        <a:t>1.414</a:t>
                      </a:r>
                      <a:endParaRPr lang="en-US" b="0" dirty="0">
                        <a:solidFill>
                          <a:schemeClr val="tx1"/>
                        </a:solidFill>
                      </a:endParaRPr>
                    </a:p>
                  </a:txBody>
                  <a:tcPr/>
                </a:tc>
                <a:tc>
                  <a:txBody>
                    <a:bodyPr/>
                    <a:lstStyle/>
                    <a:p>
                      <a:r>
                        <a:rPr lang="en-US" b="0" dirty="0" smtClean="0">
                          <a:solidFill>
                            <a:schemeClr val="tx1"/>
                          </a:solidFill>
                        </a:rPr>
                        <a:t>1.414</a:t>
                      </a:r>
                      <a:endParaRPr lang="en-US" b="0" dirty="0">
                        <a:solidFill>
                          <a:schemeClr val="tx1"/>
                        </a:solidFill>
                      </a:endParaRPr>
                    </a:p>
                  </a:txBody>
                  <a:tcPr/>
                </a:tc>
                <a:tc>
                  <a:txBody>
                    <a:bodyPr/>
                    <a:lstStyle/>
                    <a:p>
                      <a:endParaRPr lang="en-US" dirty="0"/>
                    </a:p>
                  </a:txBody>
                  <a:tcPr/>
                </a:tc>
                <a:tc>
                  <a:txBody>
                    <a:bodyPr/>
                    <a:lstStyle/>
                    <a:p>
                      <a:endParaRPr lang="en-US" dirty="0"/>
                    </a:p>
                  </a:txBody>
                  <a:tcPr/>
                </a:tc>
              </a:tr>
              <a:tr h="373373">
                <a:tc>
                  <a:txBody>
                    <a:bodyPr/>
                    <a:lstStyle/>
                    <a:p>
                      <a:r>
                        <a:rPr lang="en-US" dirty="0" smtClean="0"/>
                        <a:t>Alligator</a:t>
                      </a:r>
                      <a:endParaRPr lang="en-US" dirty="0"/>
                    </a:p>
                  </a:txBody>
                  <a:tcPr/>
                </a:tc>
                <a:tc>
                  <a:txBody>
                    <a:bodyPr/>
                    <a:lstStyle/>
                    <a:p>
                      <a:r>
                        <a:rPr lang="en-US" dirty="0" smtClean="0"/>
                        <a:t>1.414</a:t>
                      </a:r>
                      <a:endParaRPr lang="en-US" dirty="0"/>
                    </a:p>
                  </a:txBody>
                  <a:tcPr/>
                </a:tc>
                <a:tc>
                  <a:txBody>
                    <a:bodyPr/>
                    <a:lstStyle/>
                    <a:p>
                      <a:r>
                        <a:rPr lang="en-US" dirty="0" smtClean="0"/>
                        <a:t>1.414</a:t>
                      </a:r>
                      <a:endParaRPr lang="en-US" dirty="0"/>
                    </a:p>
                  </a:txBody>
                  <a:tcPr/>
                </a:tc>
                <a:tc>
                  <a:txBody>
                    <a:bodyPr/>
                    <a:lstStyle/>
                    <a:p>
                      <a:r>
                        <a:rPr lang="en-US" dirty="0" smtClean="0"/>
                        <a:t>1.414</a:t>
                      </a:r>
                      <a:endParaRPr lang="en-US" dirty="0"/>
                    </a:p>
                  </a:txBody>
                  <a:tcPr/>
                </a:tc>
                <a:tc>
                  <a:txBody>
                    <a:bodyPr/>
                    <a:lstStyle/>
                    <a:p>
                      <a:r>
                        <a:rPr lang="en-US" b="0" dirty="0" smtClean="0">
                          <a:solidFill>
                            <a:schemeClr val="tx1"/>
                          </a:solidFill>
                        </a:rPr>
                        <a:t>1.0</a:t>
                      </a:r>
                      <a:endParaRPr lang="en-US" b="0" dirty="0">
                        <a:solidFill>
                          <a:schemeClr val="tx1"/>
                        </a:solidFill>
                      </a:endParaRPr>
                    </a:p>
                  </a:txBody>
                  <a:tcPr/>
                </a:tc>
                <a:tc>
                  <a:txBody>
                    <a:bodyPr/>
                    <a:lstStyle/>
                    <a:p>
                      <a:r>
                        <a:rPr lang="en-US" dirty="0" smtClean="0"/>
                        <a:t>1.732</a:t>
                      </a:r>
                      <a:endParaRPr lang="en-US" dirty="0"/>
                    </a:p>
                  </a:txBody>
                  <a:tcPr/>
                </a:tc>
                <a:tc>
                  <a:txBody>
                    <a:bodyPr/>
                    <a:lstStyle/>
                    <a:p>
                      <a:r>
                        <a:rPr lang="en-US" dirty="0" smtClean="0"/>
                        <a:t>1.732</a:t>
                      </a:r>
                      <a:endParaRPr lang="en-US" dirty="0"/>
                    </a:p>
                  </a:txBody>
                  <a:tcPr/>
                </a:tc>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1296334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dissolve">
                                      <p:cBhvr>
                                        <p:cTn id="7" dur="500"/>
                                        <p:tgtEl>
                                          <p:spTgt spid="307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dissolv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076"/>
                                        </p:tgtEl>
                                        <p:attrNameLst>
                                          <p:attrName>style.visibility</p:attrName>
                                        </p:attrNameLst>
                                      </p:cBhvr>
                                      <p:to>
                                        <p:strVal val="visible"/>
                                      </p:to>
                                    </p:set>
                                    <p:animEffect transition="in" filter="dissolve">
                                      <p:cBhvr>
                                        <p:cTn id="23" dur="500"/>
                                        <p:tgtEl>
                                          <p:spTgt spid="3076"/>
                                        </p:tgtEl>
                                      </p:cBhvr>
                                    </p:animEffect>
                                  </p:childTnLst>
                                </p:cTn>
                              </p:par>
                              <p:par>
                                <p:cTn id="24" presetID="9" presetClass="entr" presetSubtype="0" fill="hold" nodeType="withEffect">
                                  <p:stCondLst>
                                    <p:cond delay="0"/>
                                  </p:stCondLst>
                                  <p:childTnLst>
                                    <p:set>
                                      <p:cBhvr>
                                        <p:cTn id="25" dur="1" fill="hold">
                                          <p:stCondLst>
                                            <p:cond delay="0"/>
                                          </p:stCondLst>
                                        </p:cTn>
                                        <p:tgtEl>
                                          <p:spTgt spid="3078"/>
                                        </p:tgtEl>
                                        <p:attrNameLst>
                                          <p:attrName>style.visibility</p:attrName>
                                        </p:attrNameLst>
                                      </p:cBhvr>
                                      <p:to>
                                        <p:strVal val="visible"/>
                                      </p:to>
                                    </p:set>
                                    <p:animEffect transition="in" filter="dissolve">
                                      <p:cBhvr>
                                        <p:cTn id="26" dur="500"/>
                                        <p:tgtEl>
                                          <p:spTgt spid="3078"/>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dissolve">
                                      <p:cBhvr>
                                        <p:cTn id="29" dur="500"/>
                                        <p:tgtEl>
                                          <p:spTgt spid="12"/>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dissolv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3084"/>
                                        </p:tgtEl>
                                        <p:attrNameLst>
                                          <p:attrName>style.visibility</p:attrName>
                                        </p:attrNameLst>
                                      </p:cBhvr>
                                      <p:to>
                                        <p:strVal val="visible"/>
                                      </p:to>
                                    </p:set>
                                    <p:animEffect transition="in" filter="checkerboard(across)">
                                      <p:cBhvr>
                                        <p:cTn id="37" dur="500"/>
                                        <p:tgtEl>
                                          <p:spTgt spid="3084"/>
                                        </p:tgtEl>
                                      </p:cBhvr>
                                    </p:animEffect>
                                  </p:childTnLst>
                                </p:cTn>
                              </p:par>
                              <p:par>
                                <p:cTn id="38" presetID="5" presetClass="entr" presetSubtype="10" fill="hold" nodeType="withEffect">
                                  <p:stCondLst>
                                    <p:cond delay="0"/>
                                  </p:stCondLst>
                                  <p:childTnLst>
                                    <p:set>
                                      <p:cBhvr>
                                        <p:cTn id="39" dur="1" fill="hold">
                                          <p:stCondLst>
                                            <p:cond delay="0"/>
                                          </p:stCondLst>
                                        </p:cTn>
                                        <p:tgtEl>
                                          <p:spTgt spid="3086"/>
                                        </p:tgtEl>
                                        <p:attrNameLst>
                                          <p:attrName>style.visibility</p:attrName>
                                        </p:attrNameLst>
                                      </p:cBhvr>
                                      <p:to>
                                        <p:strVal val="visible"/>
                                      </p:to>
                                    </p:set>
                                    <p:animEffect transition="in" filter="checkerboard(across)">
                                      <p:cBhvr>
                                        <p:cTn id="40" dur="500"/>
                                        <p:tgtEl>
                                          <p:spTgt spid="3086"/>
                                        </p:tgtEl>
                                      </p:cBhvr>
                                    </p:animEffect>
                                  </p:childTnLst>
                                </p:cTn>
                              </p:par>
                              <p:par>
                                <p:cTn id="41" presetID="5" presetClass="entr" presetSubtype="1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checkerboard(across)">
                                      <p:cBhvr>
                                        <p:cTn id="43" dur="500"/>
                                        <p:tgtEl>
                                          <p:spTgt spid="13"/>
                                        </p:tgtEl>
                                      </p:cBhvr>
                                    </p:animEffect>
                                  </p:childTnLst>
                                </p:cTn>
                              </p:par>
                              <p:par>
                                <p:cTn id="44" presetID="5" presetClass="entr" presetSubtype="1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checkerboard(across)">
                                      <p:cBhvr>
                                        <p:cTn id="46" dur="5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3090"/>
                                        </p:tgtEl>
                                        <p:attrNameLst>
                                          <p:attrName>style.visibility</p:attrName>
                                        </p:attrNameLst>
                                      </p:cBhvr>
                                      <p:to>
                                        <p:strVal val="visible"/>
                                      </p:to>
                                    </p:set>
                                    <p:anim calcmode="lin" valueType="num">
                                      <p:cBhvr additive="base">
                                        <p:cTn id="51" dur="500" fill="hold"/>
                                        <p:tgtEl>
                                          <p:spTgt spid="3090"/>
                                        </p:tgtEl>
                                        <p:attrNameLst>
                                          <p:attrName>ppt_x</p:attrName>
                                        </p:attrNameLst>
                                      </p:cBhvr>
                                      <p:tavLst>
                                        <p:tav tm="0">
                                          <p:val>
                                            <p:strVal val="#ppt_x"/>
                                          </p:val>
                                        </p:tav>
                                        <p:tav tm="100000">
                                          <p:val>
                                            <p:strVal val="#ppt_x"/>
                                          </p:val>
                                        </p:tav>
                                      </p:tavLst>
                                    </p:anim>
                                    <p:anim calcmode="lin" valueType="num">
                                      <p:cBhvr additive="base">
                                        <p:cTn id="52" dur="500" fill="hold"/>
                                        <p:tgtEl>
                                          <p:spTgt spid="3090"/>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094"/>
                                        </p:tgtEl>
                                        <p:attrNameLst>
                                          <p:attrName>style.visibility</p:attrName>
                                        </p:attrNameLst>
                                      </p:cBhvr>
                                      <p:to>
                                        <p:strVal val="visible"/>
                                      </p:to>
                                    </p:set>
                                    <p:anim calcmode="lin" valueType="num">
                                      <p:cBhvr additive="base">
                                        <p:cTn id="55" dur="500" fill="hold"/>
                                        <p:tgtEl>
                                          <p:spTgt spid="3094"/>
                                        </p:tgtEl>
                                        <p:attrNameLst>
                                          <p:attrName>ppt_x</p:attrName>
                                        </p:attrNameLst>
                                      </p:cBhvr>
                                      <p:tavLst>
                                        <p:tav tm="0">
                                          <p:val>
                                            <p:strVal val="#ppt_x"/>
                                          </p:val>
                                        </p:tav>
                                        <p:tav tm="100000">
                                          <p:val>
                                            <p:strVal val="#ppt_x"/>
                                          </p:val>
                                        </p:tav>
                                      </p:tavLst>
                                    </p:anim>
                                    <p:anim calcmode="lin" valueType="num">
                                      <p:cBhvr additive="base">
                                        <p:cTn id="56" dur="500" fill="hold"/>
                                        <p:tgtEl>
                                          <p:spTgt spid="3094"/>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additive="base">
                                        <p:cTn id="59" dur="500" fill="hold"/>
                                        <p:tgtEl>
                                          <p:spTgt spid="19"/>
                                        </p:tgtEl>
                                        <p:attrNameLst>
                                          <p:attrName>ppt_x</p:attrName>
                                        </p:attrNameLst>
                                      </p:cBhvr>
                                      <p:tavLst>
                                        <p:tav tm="0">
                                          <p:val>
                                            <p:strVal val="#ppt_x"/>
                                          </p:val>
                                        </p:tav>
                                        <p:tav tm="100000">
                                          <p:val>
                                            <p:strVal val="#ppt_x"/>
                                          </p:val>
                                        </p:tav>
                                      </p:tavLst>
                                    </p:anim>
                                    <p:anim calcmode="lin" valueType="num">
                                      <p:cBhvr additive="base">
                                        <p:cTn id="60" dur="500" fill="hold"/>
                                        <p:tgtEl>
                                          <p:spTgt spid="19"/>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 calcmode="lin" valueType="num">
                                      <p:cBhvr additive="base">
                                        <p:cTn id="63" dur="500" fill="hold"/>
                                        <p:tgtEl>
                                          <p:spTgt spid="20"/>
                                        </p:tgtEl>
                                        <p:attrNameLst>
                                          <p:attrName>ppt_x</p:attrName>
                                        </p:attrNameLst>
                                      </p:cBhvr>
                                      <p:tavLst>
                                        <p:tav tm="0">
                                          <p:val>
                                            <p:strVal val="#ppt_x"/>
                                          </p:val>
                                        </p:tav>
                                        <p:tav tm="100000">
                                          <p:val>
                                            <p:strVal val="#ppt_x"/>
                                          </p:val>
                                        </p:tav>
                                      </p:tavLst>
                                    </p:anim>
                                    <p:anim calcmode="lin" valueType="num">
                                      <p:cBhvr additive="base">
                                        <p:cTn id="6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8" grpId="0"/>
      <p:bldP spid="19" grpId="0"/>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3176" y="250759"/>
            <a:ext cx="10515600" cy="1325563"/>
          </a:xfrm>
        </p:spPr>
        <p:txBody>
          <a:bodyPr/>
          <a:lstStyle/>
          <a:p>
            <a:r>
              <a:rPr lang="en-US" smtClean="0">
                <a:solidFill>
                  <a:srgbClr val="FFFFFF"/>
                </a:solidFill>
              </a:rPr>
              <a:t>Nearest Neighbor </a:t>
            </a:r>
            <a:r>
              <a:rPr lang="mr-IN" dirty="0" smtClean="0">
                <a:solidFill>
                  <a:srgbClr val="FFFFFF"/>
                </a:solidFill>
              </a:rPr>
              <a:t>–</a:t>
            </a:r>
            <a:r>
              <a:rPr lang="en-US" dirty="0" smtClean="0">
                <a:solidFill>
                  <a:srgbClr val="FFFFFF"/>
                </a:solidFill>
              </a:rPr>
              <a:t> Distance Matrix</a:t>
            </a:r>
            <a:endParaRPr lang="en-US" dirty="0"/>
          </a:p>
        </p:txBody>
      </p:sp>
      <p:pic>
        <p:nvPicPr>
          <p:cNvPr id="6" name="Picture 2" descr="oman killed by alligator in S.C. during visit to do homeowner's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1753" y="4421672"/>
            <a:ext cx="2727156" cy="18181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ebra Facts | Live Scien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866" y="4421672"/>
            <a:ext cx="2731421" cy="181810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uffalo Police And Fire Respond To Cobra Bite In Kenmo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8375" y="3754921"/>
            <a:ext cx="1333501" cy="13335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tah DWR offers tips to stay safe around rattlesnakes this summer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8375" y="5441860"/>
            <a:ext cx="1732012" cy="9913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oa Constrictor | Animals Wiki | Fando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3614" y="5441860"/>
            <a:ext cx="1661800" cy="93060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rocess of rendering Poultry by-products - Mavitec Renderi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3614" y="3754921"/>
            <a:ext cx="1391599" cy="104235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8" descr="oscow Blue Guppy Males – ePon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94783" y="5311930"/>
            <a:ext cx="1497016" cy="112131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2" descr="amouflage poison dart frog | Dart frog, Fro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76466" y="3651735"/>
            <a:ext cx="1018040" cy="124872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023731" y="6312529"/>
            <a:ext cx="711990" cy="369332"/>
          </a:xfrm>
          <a:prstGeom prst="rect">
            <a:avLst/>
          </a:prstGeom>
          <a:noFill/>
        </p:spPr>
        <p:txBody>
          <a:bodyPr wrap="none" rtlCol="0">
            <a:spAutoFit/>
          </a:bodyPr>
          <a:lstStyle/>
          <a:p>
            <a:r>
              <a:rPr lang="en-US" dirty="0" smtClean="0">
                <a:solidFill>
                  <a:schemeClr val="bg1"/>
                </a:solidFill>
              </a:rPr>
              <a:t>Zebra</a:t>
            </a:r>
            <a:endParaRPr lang="en-US" dirty="0">
              <a:solidFill>
                <a:schemeClr val="bg1"/>
              </a:solidFill>
            </a:endParaRPr>
          </a:p>
        </p:txBody>
      </p:sp>
      <p:sp>
        <p:nvSpPr>
          <p:cNvPr id="15" name="TextBox 14"/>
          <p:cNvSpPr txBox="1"/>
          <p:nvPr/>
        </p:nvSpPr>
        <p:spPr>
          <a:xfrm>
            <a:off x="4249502" y="6312529"/>
            <a:ext cx="966675" cy="369332"/>
          </a:xfrm>
          <a:prstGeom prst="rect">
            <a:avLst/>
          </a:prstGeom>
          <a:noFill/>
        </p:spPr>
        <p:txBody>
          <a:bodyPr wrap="none" rtlCol="0">
            <a:spAutoFit/>
          </a:bodyPr>
          <a:lstStyle/>
          <a:p>
            <a:r>
              <a:rPr lang="en-US" dirty="0" smtClean="0">
                <a:solidFill>
                  <a:schemeClr val="bg1"/>
                </a:solidFill>
              </a:rPr>
              <a:t>Alligator</a:t>
            </a:r>
            <a:endParaRPr lang="en-US" dirty="0">
              <a:solidFill>
                <a:schemeClr val="bg1"/>
              </a:solidFill>
            </a:endParaRPr>
          </a:p>
        </p:txBody>
      </p:sp>
      <p:sp>
        <p:nvSpPr>
          <p:cNvPr id="16" name="TextBox 15"/>
          <p:cNvSpPr txBox="1"/>
          <p:nvPr/>
        </p:nvSpPr>
        <p:spPr>
          <a:xfrm>
            <a:off x="8640540" y="4825809"/>
            <a:ext cx="914674" cy="369332"/>
          </a:xfrm>
          <a:prstGeom prst="rect">
            <a:avLst/>
          </a:prstGeom>
          <a:noFill/>
        </p:spPr>
        <p:txBody>
          <a:bodyPr wrap="none" rtlCol="0">
            <a:spAutoFit/>
          </a:bodyPr>
          <a:lstStyle/>
          <a:p>
            <a:r>
              <a:rPr lang="en-US" dirty="0" smtClean="0">
                <a:solidFill>
                  <a:schemeClr val="bg1"/>
                </a:solidFill>
              </a:rPr>
              <a:t>Chicken</a:t>
            </a:r>
            <a:endParaRPr lang="en-US" dirty="0">
              <a:solidFill>
                <a:schemeClr val="bg1"/>
              </a:solidFill>
            </a:endParaRPr>
          </a:p>
        </p:txBody>
      </p:sp>
      <p:sp>
        <p:nvSpPr>
          <p:cNvPr id="17" name="TextBox 16"/>
          <p:cNvSpPr txBox="1"/>
          <p:nvPr/>
        </p:nvSpPr>
        <p:spPr>
          <a:xfrm>
            <a:off x="6720448" y="5057999"/>
            <a:ext cx="737894" cy="369332"/>
          </a:xfrm>
          <a:prstGeom prst="rect">
            <a:avLst/>
          </a:prstGeom>
          <a:noFill/>
        </p:spPr>
        <p:txBody>
          <a:bodyPr wrap="none" rtlCol="0">
            <a:spAutoFit/>
          </a:bodyPr>
          <a:lstStyle/>
          <a:p>
            <a:r>
              <a:rPr lang="en-US" dirty="0" smtClean="0">
                <a:solidFill>
                  <a:schemeClr val="bg1"/>
                </a:solidFill>
              </a:rPr>
              <a:t>Cobra</a:t>
            </a:r>
            <a:endParaRPr lang="en-US" dirty="0">
              <a:solidFill>
                <a:schemeClr val="bg1"/>
              </a:solidFill>
            </a:endParaRPr>
          </a:p>
        </p:txBody>
      </p:sp>
      <p:sp>
        <p:nvSpPr>
          <p:cNvPr id="18" name="TextBox 17"/>
          <p:cNvSpPr txBox="1"/>
          <p:nvPr/>
        </p:nvSpPr>
        <p:spPr>
          <a:xfrm>
            <a:off x="10668776" y="4872306"/>
            <a:ext cx="1025730" cy="369332"/>
          </a:xfrm>
          <a:prstGeom prst="rect">
            <a:avLst/>
          </a:prstGeom>
          <a:noFill/>
        </p:spPr>
        <p:txBody>
          <a:bodyPr wrap="none" rtlCol="0">
            <a:spAutoFit/>
          </a:bodyPr>
          <a:lstStyle/>
          <a:p>
            <a:r>
              <a:rPr lang="en-US" dirty="0" smtClean="0">
                <a:solidFill>
                  <a:schemeClr val="bg1"/>
                </a:solidFill>
              </a:rPr>
              <a:t>Dart frog</a:t>
            </a:r>
            <a:endParaRPr lang="en-US" dirty="0">
              <a:solidFill>
                <a:schemeClr val="bg1"/>
              </a:solidFill>
            </a:endParaRPr>
          </a:p>
        </p:txBody>
      </p:sp>
      <p:sp>
        <p:nvSpPr>
          <p:cNvPr id="19" name="TextBox 18"/>
          <p:cNvSpPr txBox="1"/>
          <p:nvPr/>
        </p:nvSpPr>
        <p:spPr>
          <a:xfrm>
            <a:off x="10912127" y="6378947"/>
            <a:ext cx="799321" cy="369332"/>
          </a:xfrm>
          <a:prstGeom prst="rect">
            <a:avLst/>
          </a:prstGeom>
          <a:noFill/>
        </p:spPr>
        <p:txBody>
          <a:bodyPr wrap="none" rtlCol="0">
            <a:spAutoFit/>
          </a:bodyPr>
          <a:lstStyle/>
          <a:p>
            <a:r>
              <a:rPr lang="en-US" dirty="0" smtClean="0">
                <a:solidFill>
                  <a:schemeClr val="bg1"/>
                </a:solidFill>
              </a:rPr>
              <a:t>Guppy</a:t>
            </a:r>
            <a:endParaRPr lang="en-US" dirty="0">
              <a:solidFill>
                <a:schemeClr val="bg1"/>
              </a:solidFill>
            </a:endParaRPr>
          </a:p>
        </p:txBody>
      </p:sp>
      <p:sp>
        <p:nvSpPr>
          <p:cNvPr id="34" name="TextBox 33"/>
          <p:cNvSpPr txBox="1"/>
          <p:nvPr/>
        </p:nvSpPr>
        <p:spPr>
          <a:xfrm>
            <a:off x="6528406" y="6359848"/>
            <a:ext cx="1357766" cy="369332"/>
          </a:xfrm>
          <a:prstGeom prst="rect">
            <a:avLst/>
          </a:prstGeom>
          <a:noFill/>
        </p:spPr>
        <p:txBody>
          <a:bodyPr wrap="square" rtlCol="0">
            <a:spAutoFit/>
          </a:bodyPr>
          <a:lstStyle/>
          <a:p>
            <a:r>
              <a:rPr lang="en-US" dirty="0" smtClean="0">
                <a:solidFill>
                  <a:schemeClr val="bg1"/>
                </a:solidFill>
              </a:rPr>
              <a:t>Rattlesnake</a:t>
            </a:r>
            <a:endParaRPr lang="en-US" dirty="0">
              <a:solidFill>
                <a:schemeClr val="bg1"/>
              </a:solidFill>
            </a:endParaRPr>
          </a:p>
        </p:txBody>
      </p:sp>
      <p:sp>
        <p:nvSpPr>
          <p:cNvPr id="35" name="TextBox 34"/>
          <p:cNvSpPr txBox="1"/>
          <p:nvPr/>
        </p:nvSpPr>
        <p:spPr>
          <a:xfrm>
            <a:off x="8499658" y="6358695"/>
            <a:ext cx="1798983" cy="369332"/>
          </a:xfrm>
          <a:prstGeom prst="rect">
            <a:avLst/>
          </a:prstGeom>
          <a:noFill/>
        </p:spPr>
        <p:txBody>
          <a:bodyPr wrap="square" rtlCol="0">
            <a:spAutoFit/>
          </a:bodyPr>
          <a:lstStyle/>
          <a:p>
            <a:r>
              <a:rPr lang="en-US" dirty="0">
                <a:solidFill>
                  <a:schemeClr val="bg1"/>
                </a:solidFill>
              </a:rPr>
              <a:t>Boa </a:t>
            </a:r>
            <a:r>
              <a:rPr lang="en-US" dirty="0" smtClean="0">
                <a:solidFill>
                  <a:schemeClr val="bg1"/>
                </a:solidFill>
              </a:rPr>
              <a:t>constrictor</a:t>
            </a:r>
            <a:endParaRPr lang="en-US" dirty="0">
              <a:solidFill>
                <a:schemeClr val="bg1"/>
              </a:solidFill>
            </a:endParaRPr>
          </a:p>
        </p:txBody>
      </p:sp>
      <p:graphicFrame>
        <p:nvGraphicFramePr>
          <p:cNvPr id="37" name="Content Placeholder 4"/>
          <p:cNvGraphicFramePr>
            <a:graphicFrameLocks/>
          </p:cNvGraphicFramePr>
          <p:nvPr>
            <p:extLst>
              <p:ext uri="{D42A27DB-BD31-4B8C-83A1-F6EECF244321}">
                <p14:modId xmlns:p14="http://schemas.microsoft.com/office/powerpoint/2010/main" val="1812146327"/>
              </p:ext>
            </p:extLst>
          </p:nvPr>
        </p:nvGraphicFramePr>
        <p:xfrm>
          <a:off x="160866" y="1367973"/>
          <a:ext cx="11070351" cy="1667392"/>
        </p:xfrm>
        <a:graphic>
          <a:graphicData uri="http://schemas.openxmlformats.org/drawingml/2006/table">
            <a:tbl>
              <a:tblPr firstRow="1" bandRow="1">
                <a:tableStyleId>{5C22544A-7EE6-4342-B048-85BDC9FD1C3A}</a:tableStyleId>
              </a:tblPr>
              <a:tblGrid>
                <a:gridCol w="1035536"/>
                <a:gridCol w="1135304"/>
                <a:gridCol w="1434613"/>
                <a:gridCol w="1331402"/>
                <a:gridCol w="1217873"/>
                <a:gridCol w="1217872"/>
                <a:gridCol w="1207551"/>
                <a:gridCol w="1227931"/>
                <a:gridCol w="1262269"/>
              </a:tblGrid>
              <a:tr h="920646">
                <a:tc>
                  <a:txBody>
                    <a:bodyPr/>
                    <a:lstStyle/>
                    <a:p>
                      <a:endParaRPr lang="en-US" dirty="0"/>
                    </a:p>
                  </a:txBody>
                  <a:tcPr/>
                </a:tc>
                <a:tc>
                  <a:txBody>
                    <a:bodyPr/>
                    <a:lstStyle/>
                    <a:p>
                      <a:r>
                        <a:rPr lang="en-US" dirty="0" smtClean="0"/>
                        <a:t>Cobra (Reptile)</a:t>
                      </a:r>
                      <a:endParaRPr lang="en-US" dirty="0"/>
                    </a:p>
                  </a:txBody>
                  <a:tcPr/>
                </a:tc>
                <a:tc>
                  <a:txBody>
                    <a:bodyPr/>
                    <a:lstStyle/>
                    <a:p>
                      <a:r>
                        <a:rPr lang="en-US" dirty="0" smtClean="0"/>
                        <a:t>Rattlesnake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(Reptile)</a:t>
                      </a:r>
                    </a:p>
                  </a:txBody>
                  <a:tcPr/>
                </a:tc>
                <a:tc>
                  <a:txBody>
                    <a:bodyPr/>
                    <a:lstStyle/>
                    <a:p>
                      <a:r>
                        <a:rPr lang="en-US" dirty="0" smtClean="0"/>
                        <a:t>Boa constrictor</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(Reptile)</a:t>
                      </a:r>
                    </a:p>
                  </a:txBody>
                  <a:tcPr/>
                </a:tc>
                <a:tc>
                  <a:txBody>
                    <a:bodyPr/>
                    <a:lstStyle/>
                    <a:p>
                      <a:r>
                        <a:rPr lang="en-US" dirty="0" smtClean="0"/>
                        <a:t>Chicken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a:t>
                      </a:r>
                      <a:r>
                        <a:rPr lang="en-US" dirty="0" smtClean="0"/>
                        <a:t>Reptile)</a:t>
                      </a:r>
                    </a:p>
                    <a:p>
                      <a:endParaRPr lang="en-US" dirty="0"/>
                    </a:p>
                  </a:txBody>
                  <a:tcPr/>
                </a:tc>
                <a:tc>
                  <a:txBody>
                    <a:bodyPr/>
                    <a:lstStyle/>
                    <a:p>
                      <a:r>
                        <a:rPr lang="en-US" dirty="0" smtClean="0"/>
                        <a:t>Guppy</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a:t>
                      </a:r>
                      <a:r>
                        <a:rPr lang="en-US" dirty="0" smtClean="0"/>
                        <a:t>Reptile)</a:t>
                      </a:r>
                    </a:p>
                    <a:p>
                      <a:endParaRPr lang="en-US" dirty="0"/>
                    </a:p>
                  </a:txBody>
                  <a:tcPr/>
                </a:tc>
                <a:tc>
                  <a:txBody>
                    <a:bodyPr/>
                    <a:lstStyle/>
                    <a:p>
                      <a:r>
                        <a:rPr lang="en-US" dirty="0" smtClean="0"/>
                        <a:t>Dart frog</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a:t>
                      </a:r>
                      <a:r>
                        <a:rPr lang="en-US" dirty="0" smtClean="0"/>
                        <a:t>Reptile)</a:t>
                      </a:r>
                    </a:p>
                    <a:p>
                      <a:endParaRPr lang="en-US" dirty="0"/>
                    </a:p>
                  </a:txBody>
                  <a:tcPr/>
                </a:tc>
                <a:tc>
                  <a:txBody>
                    <a:bodyPr/>
                    <a:lstStyle/>
                    <a:p>
                      <a:r>
                        <a:rPr lang="en-US" smtClean="0"/>
                        <a:t>Prediction</a:t>
                      </a:r>
                      <a:endParaRPr lang="en-US" dirty="0"/>
                    </a:p>
                  </a:txBody>
                  <a:tcPr/>
                </a:tc>
                <a:tc>
                  <a:txBody>
                    <a:bodyPr/>
                    <a:lstStyle/>
                    <a:p>
                      <a:r>
                        <a:rPr lang="en-US" dirty="0" smtClean="0"/>
                        <a:t>Prediction result</a:t>
                      </a:r>
                      <a:endParaRPr lang="en-US" dirty="0"/>
                    </a:p>
                  </a:txBody>
                  <a:tcPr/>
                </a:tc>
              </a:tr>
              <a:tr h="373373">
                <a:tc>
                  <a:txBody>
                    <a:bodyPr/>
                    <a:lstStyle/>
                    <a:p>
                      <a:r>
                        <a:rPr lang="en-US" dirty="0" smtClean="0"/>
                        <a:t>Zebra</a:t>
                      </a:r>
                      <a:endParaRPr lang="en-US" dirty="0"/>
                    </a:p>
                  </a:txBody>
                  <a:tcPr/>
                </a:tc>
                <a:tc>
                  <a:txBody>
                    <a:bodyPr/>
                    <a:lstStyle/>
                    <a:p>
                      <a:r>
                        <a:rPr lang="en-US" dirty="0" smtClean="0"/>
                        <a:t>2.236</a:t>
                      </a:r>
                      <a:endParaRPr lang="en-US" dirty="0"/>
                    </a:p>
                  </a:txBody>
                  <a:tcPr/>
                </a:tc>
                <a:tc>
                  <a:txBody>
                    <a:bodyPr/>
                    <a:lstStyle/>
                    <a:p>
                      <a:r>
                        <a:rPr lang="en-US" dirty="0" smtClean="0"/>
                        <a:t>2.236</a:t>
                      </a:r>
                      <a:endParaRPr lang="en-US" dirty="0"/>
                    </a:p>
                  </a:txBody>
                  <a:tcPr/>
                </a:tc>
                <a:tc>
                  <a:txBody>
                    <a:bodyPr/>
                    <a:lstStyle/>
                    <a:p>
                      <a:r>
                        <a:rPr lang="en-US" dirty="0" smtClean="0"/>
                        <a:t>1.732</a:t>
                      </a:r>
                      <a:endParaRPr lang="en-US" dirty="0"/>
                    </a:p>
                  </a:txBody>
                  <a:tcPr/>
                </a:tc>
                <a:tc>
                  <a:txBody>
                    <a:bodyPr/>
                    <a:lstStyle/>
                    <a:p>
                      <a:r>
                        <a:rPr lang="en-US" dirty="0" smtClean="0"/>
                        <a:t>2.0</a:t>
                      </a:r>
                      <a:endParaRPr lang="en-US" dirty="0"/>
                    </a:p>
                  </a:txBody>
                  <a:tcPr/>
                </a:tc>
                <a:tc>
                  <a:txBody>
                    <a:bodyPr/>
                    <a:lstStyle/>
                    <a:p>
                      <a:r>
                        <a:rPr lang="en-US" b="1" dirty="0" smtClean="0">
                          <a:solidFill>
                            <a:srgbClr val="FF0000"/>
                          </a:solidFill>
                        </a:rPr>
                        <a:t>1.414</a:t>
                      </a:r>
                      <a:endParaRPr lang="en-US" b="1" dirty="0">
                        <a:solidFill>
                          <a:srgbClr val="FF0000"/>
                        </a:solidFill>
                      </a:endParaRPr>
                    </a:p>
                  </a:txBody>
                  <a:tcPr/>
                </a:tc>
                <a:tc>
                  <a:txBody>
                    <a:bodyPr/>
                    <a:lstStyle/>
                    <a:p>
                      <a:r>
                        <a:rPr lang="en-US" b="1" dirty="0" smtClean="0">
                          <a:solidFill>
                            <a:srgbClr val="FF0000"/>
                          </a:solidFill>
                        </a:rPr>
                        <a:t>1.414</a:t>
                      </a:r>
                      <a:endParaRPr lang="en-US" b="1" dirty="0">
                        <a:solidFill>
                          <a:srgbClr val="FF0000"/>
                        </a:solidFill>
                      </a:endParaRPr>
                    </a:p>
                  </a:txBody>
                  <a:tcPr/>
                </a:tc>
                <a:tc>
                  <a:txBody>
                    <a:bodyPr/>
                    <a:lstStyle/>
                    <a:p>
                      <a:endParaRPr lang="en-US" dirty="0"/>
                    </a:p>
                  </a:txBody>
                  <a:tcPr/>
                </a:tc>
                <a:tc>
                  <a:txBody>
                    <a:bodyPr/>
                    <a:lstStyle/>
                    <a:p>
                      <a:endParaRPr lang="en-US" dirty="0"/>
                    </a:p>
                  </a:txBody>
                  <a:tcPr/>
                </a:tc>
              </a:tr>
              <a:tr h="373373">
                <a:tc>
                  <a:txBody>
                    <a:bodyPr/>
                    <a:lstStyle/>
                    <a:p>
                      <a:r>
                        <a:rPr lang="en-US" dirty="0" smtClean="0"/>
                        <a:t>Alligator</a:t>
                      </a:r>
                      <a:endParaRPr lang="en-US" dirty="0"/>
                    </a:p>
                  </a:txBody>
                  <a:tcPr/>
                </a:tc>
                <a:tc>
                  <a:txBody>
                    <a:bodyPr/>
                    <a:lstStyle/>
                    <a:p>
                      <a:r>
                        <a:rPr lang="en-US" dirty="0" smtClean="0"/>
                        <a:t>1.414</a:t>
                      </a:r>
                      <a:endParaRPr lang="en-US" dirty="0"/>
                    </a:p>
                  </a:txBody>
                  <a:tcPr/>
                </a:tc>
                <a:tc>
                  <a:txBody>
                    <a:bodyPr/>
                    <a:lstStyle/>
                    <a:p>
                      <a:r>
                        <a:rPr lang="en-US" dirty="0" smtClean="0"/>
                        <a:t>1.414</a:t>
                      </a:r>
                      <a:endParaRPr lang="en-US" dirty="0"/>
                    </a:p>
                  </a:txBody>
                  <a:tcPr/>
                </a:tc>
                <a:tc>
                  <a:txBody>
                    <a:bodyPr/>
                    <a:lstStyle/>
                    <a:p>
                      <a:r>
                        <a:rPr lang="en-US" dirty="0" smtClean="0"/>
                        <a:t>1.414</a:t>
                      </a:r>
                      <a:endParaRPr lang="en-US" dirty="0"/>
                    </a:p>
                  </a:txBody>
                  <a:tcPr/>
                </a:tc>
                <a:tc>
                  <a:txBody>
                    <a:bodyPr/>
                    <a:lstStyle/>
                    <a:p>
                      <a:r>
                        <a:rPr lang="en-US" b="1" dirty="0" smtClean="0">
                          <a:solidFill>
                            <a:srgbClr val="FF0000"/>
                          </a:solidFill>
                        </a:rPr>
                        <a:t>1.0</a:t>
                      </a:r>
                      <a:endParaRPr lang="en-US" b="1" dirty="0">
                        <a:solidFill>
                          <a:srgbClr val="FF0000"/>
                        </a:solidFill>
                      </a:endParaRPr>
                    </a:p>
                  </a:txBody>
                  <a:tcPr/>
                </a:tc>
                <a:tc>
                  <a:txBody>
                    <a:bodyPr/>
                    <a:lstStyle/>
                    <a:p>
                      <a:r>
                        <a:rPr lang="en-US" dirty="0" smtClean="0"/>
                        <a:t>1.732</a:t>
                      </a:r>
                      <a:endParaRPr lang="en-US" dirty="0"/>
                    </a:p>
                  </a:txBody>
                  <a:tcPr/>
                </a:tc>
                <a:tc>
                  <a:txBody>
                    <a:bodyPr/>
                    <a:lstStyle/>
                    <a:p>
                      <a:r>
                        <a:rPr lang="en-US" dirty="0" smtClean="0"/>
                        <a:t>1.732</a:t>
                      </a:r>
                      <a:endParaRPr lang="en-US" dirty="0"/>
                    </a:p>
                  </a:txBody>
                  <a:tcPr/>
                </a:tc>
                <a:tc>
                  <a:txBody>
                    <a:bodyPr/>
                    <a:lstStyle/>
                    <a:p>
                      <a:endParaRPr lang="en-US" dirty="0"/>
                    </a:p>
                  </a:txBody>
                  <a:tcPr/>
                </a:tc>
                <a:tc>
                  <a:txBody>
                    <a:bodyPr/>
                    <a:lstStyle/>
                    <a:p>
                      <a:endParaRPr lang="en-US" dirty="0"/>
                    </a:p>
                  </a:txBody>
                  <a:tcPr/>
                </a:tc>
              </a:tr>
            </a:tbl>
          </a:graphicData>
        </a:graphic>
      </p:graphicFrame>
      <p:sp>
        <p:nvSpPr>
          <p:cNvPr id="36" name="TextBox 35"/>
          <p:cNvSpPr txBox="1"/>
          <p:nvPr/>
        </p:nvSpPr>
        <p:spPr>
          <a:xfrm>
            <a:off x="8794366" y="2287587"/>
            <a:ext cx="1090257" cy="369332"/>
          </a:xfrm>
          <a:prstGeom prst="rect">
            <a:avLst/>
          </a:prstGeom>
          <a:noFill/>
        </p:spPr>
        <p:txBody>
          <a:bodyPr wrap="square" rtlCol="0">
            <a:spAutoFit/>
          </a:bodyPr>
          <a:lstStyle/>
          <a:p>
            <a:r>
              <a:rPr lang="en-US" dirty="0"/>
              <a:t>~ </a:t>
            </a:r>
            <a:r>
              <a:rPr lang="en-US" dirty="0" smtClean="0"/>
              <a:t>Reptile</a:t>
            </a:r>
            <a:endParaRPr lang="en-US" dirty="0"/>
          </a:p>
        </p:txBody>
      </p:sp>
      <p:sp>
        <p:nvSpPr>
          <p:cNvPr id="38" name="TextBox 37"/>
          <p:cNvSpPr txBox="1"/>
          <p:nvPr/>
        </p:nvSpPr>
        <p:spPr>
          <a:xfrm>
            <a:off x="8919346" y="2652379"/>
            <a:ext cx="840295" cy="369332"/>
          </a:xfrm>
          <a:prstGeom prst="rect">
            <a:avLst/>
          </a:prstGeom>
          <a:noFill/>
        </p:spPr>
        <p:txBody>
          <a:bodyPr wrap="none" rtlCol="0">
            <a:spAutoFit/>
          </a:bodyPr>
          <a:lstStyle/>
          <a:p>
            <a:r>
              <a:rPr lang="en-US" smtClean="0"/>
              <a:t>Reptile</a:t>
            </a:r>
            <a:endParaRPr lang="en-US"/>
          </a:p>
        </p:txBody>
      </p:sp>
      <p:sp>
        <p:nvSpPr>
          <p:cNvPr id="39" name="TextBox 38"/>
          <p:cNvSpPr txBox="1"/>
          <p:nvPr/>
        </p:nvSpPr>
        <p:spPr>
          <a:xfrm>
            <a:off x="10056105" y="2274007"/>
            <a:ext cx="877356" cy="369332"/>
          </a:xfrm>
          <a:prstGeom prst="rect">
            <a:avLst/>
          </a:prstGeom>
          <a:noFill/>
        </p:spPr>
        <p:txBody>
          <a:bodyPr wrap="none" rtlCol="0">
            <a:spAutoFit/>
          </a:bodyPr>
          <a:lstStyle/>
          <a:p>
            <a:r>
              <a:rPr lang="en-US" dirty="0" smtClean="0"/>
              <a:t>Correct</a:t>
            </a:r>
            <a:endParaRPr lang="en-US" dirty="0"/>
          </a:p>
        </p:txBody>
      </p:sp>
      <p:sp>
        <p:nvSpPr>
          <p:cNvPr id="40" name="TextBox 39"/>
          <p:cNvSpPr txBox="1"/>
          <p:nvPr/>
        </p:nvSpPr>
        <p:spPr>
          <a:xfrm>
            <a:off x="10075297" y="2652379"/>
            <a:ext cx="812274" cy="369332"/>
          </a:xfrm>
          <a:prstGeom prst="rect">
            <a:avLst/>
          </a:prstGeom>
          <a:noFill/>
        </p:spPr>
        <p:txBody>
          <a:bodyPr wrap="none" rtlCol="0">
            <a:spAutoFit/>
          </a:bodyPr>
          <a:lstStyle/>
          <a:p>
            <a:r>
              <a:rPr lang="en-US" dirty="0"/>
              <a:t>Wrong</a:t>
            </a:r>
          </a:p>
        </p:txBody>
      </p:sp>
    </p:spTree>
    <p:extLst>
      <p:ext uri="{BB962C8B-B14F-4D97-AF65-F5344CB8AC3E}">
        <p14:creationId xmlns:p14="http://schemas.microsoft.com/office/powerpoint/2010/main" val="136822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linds(horizontal)">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checkerboard(across)">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dissolve">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dissolve">
                                      <p:cBhvr>
                                        <p:cTn id="2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P spid="39" grpId="0"/>
      <p:bldP spid="40"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3200" y="0"/>
            <a:ext cx="10515600" cy="1325563"/>
          </a:xfrm>
        </p:spPr>
        <p:txBody>
          <a:bodyPr/>
          <a:lstStyle/>
          <a:p>
            <a:r>
              <a:rPr lang="en-US" smtClean="0">
                <a:solidFill>
                  <a:srgbClr val="FFFFFF"/>
                </a:solidFill>
              </a:rPr>
              <a:t>Nearest Neighbor </a:t>
            </a:r>
            <a:r>
              <a:rPr lang="mr-IN" dirty="0" smtClean="0">
                <a:solidFill>
                  <a:srgbClr val="FFFFFF"/>
                </a:solidFill>
              </a:rPr>
              <a:t>–</a:t>
            </a:r>
            <a:r>
              <a:rPr lang="en-US" dirty="0" smtClean="0">
                <a:solidFill>
                  <a:srgbClr val="FFFFFF"/>
                </a:solidFill>
              </a:rPr>
              <a:t> Distance Matrix</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199" y="1325563"/>
            <a:ext cx="7082183" cy="463113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3216" y="2273115"/>
            <a:ext cx="2116242" cy="1394423"/>
          </a:xfrm>
          <a:prstGeom prst="rect">
            <a:avLst/>
          </a:prstGeom>
        </p:spPr>
      </p:pic>
      <p:sp>
        <p:nvSpPr>
          <p:cNvPr id="6" name="Freeform 5"/>
          <p:cNvSpPr/>
          <p:nvPr/>
        </p:nvSpPr>
        <p:spPr>
          <a:xfrm>
            <a:off x="4535778" y="5406887"/>
            <a:ext cx="404133" cy="457200"/>
          </a:xfrm>
          <a:custGeom>
            <a:avLst/>
            <a:gdLst>
              <a:gd name="connsiteX0" fmla="*/ 115735 w 404133"/>
              <a:gd name="connsiteY0" fmla="*/ 79513 h 457200"/>
              <a:gd name="connsiteX1" fmla="*/ 105796 w 404133"/>
              <a:gd name="connsiteY1" fmla="*/ 119270 h 457200"/>
              <a:gd name="connsiteX2" fmla="*/ 56100 w 404133"/>
              <a:gd name="connsiteY2" fmla="*/ 168965 h 457200"/>
              <a:gd name="connsiteX3" fmla="*/ 26283 w 404133"/>
              <a:gd name="connsiteY3" fmla="*/ 178904 h 457200"/>
              <a:gd name="connsiteX4" fmla="*/ 16344 w 404133"/>
              <a:gd name="connsiteY4" fmla="*/ 268356 h 457200"/>
              <a:gd name="connsiteX5" fmla="*/ 85918 w 404133"/>
              <a:gd name="connsiteY5" fmla="*/ 347870 h 457200"/>
              <a:gd name="connsiteX6" fmla="*/ 115735 w 404133"/>
              <a:gd name="connsiteY6" fmla="*/ 377687 h 457200"/>
              <a:gd name="connsiteX7" fmla="*/ 155492 w 404133"/>
              <a:gd name="connsiteY7" fmla="*/ 427383 h 457200"/>
              <a:gd name="connsiteX8" fmla="*/ 215126 w 404133"/>
              <a:gd name="connsiteY8" fmla="*/ 457200 h 457200"/>
              <a:gd name="connsiteX9" fmla="*/ 334396 w 404133"/>
              <a:gd name="connsiteY9" fmla="*/ 447261 h 457200"/>
              <a:gd name="connsiteX10" fmla="*/ 364213 w 404133"/>
              <a:gd name="connsiteY10" fmla="*/ 437322 h 457200"/>
              <a:gd name="connsiteX11" fmla="*/ 384092 w 404133"/>
              <a:gd name="connsiteY11" fmla="*/ 407504 h 457200"/>
              <a:gd name="connsiteX12" fmla="*/ 403970 w 404133"/>
              <a:gd name="connsiteY12" fmla="*/ 347870 h 457200"/>
              <a:gd name="connsiteX13" fmla="*/ 394031 w 404133"/>
              <a:gd name="connsiteY13" fmla="*/ 238539 h 457200"/>
              <a:gd name="connsiteX14" fmla="*/ 384092 w 404133"/>
              <a:gd name="connsiteY14" fmla="*/ 208722 h 457200"/>
              <a:gd name="connsiteX15" fmla="*/ 364213 w 404133"/>
              <a:gd name="connsiteY15" fmla="*/ 129209 h 457200"/>
              <a:gd name="connsiteX16" fmla="*/ 314518 w 404133"/>
              <a:gd name="connsiteY16" fmla="*/ 39756 h 457200"/>
              <a:gd name="connsiteX17" fmla="*/ 284700 w 404133"/>
              <a:gd name="connsiteY17" fmla="*/ 19878 h 457200"/>
              <a:gd name="connsiteX18" fmla="*/ 215126 w 404133"/>
              <a:gd name="connsiteY18" fmla="*/ 0 h 457200"/>
              <a:gd name="connsiteX19" fmla="*/ 85918 w 404133"/>
              <a:gd name="connsiteY19" fmla="*/ 29817 h 457200"/>
              <a:gd name="connsiteX20" fmla="*/ 66039 w 404133"/>
              <a:gd name="connsiteY20" fmla="*/ 49696 h 457200"/>
              <a:gd name="connsiteX21" fmla="*/ 36222 w 404133"/>
              <a:gd name="connsiteY21" fmla="*/ 59635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4133" h="457200">
                <a:moveTo>
                  <a:pt x="115735" y="79513"/>
                </a:moveTo>
                <a:cubicBezTo>
                  <a:pt x="112422" y="92765"/>
                  <a:pt x="111177" y="106714"/>
                  <a:pt x="105796" y="119270"/>
                </a:cubicBezTo>
                <a:cubicBezTo>
                  <a:pt x="94953" y="144570"/>
                  <a:pt x="80195" y="156918"/>
                  <a:pt x="56100" y="168965"/>
                </a:cubicBezTo>
                <a:cubicBezTo>
                  <a:pt x="46729" y="173650"/>
                  <a:pt x="36222" y="175591"/>
                  <a:pt x="26283" y="178904"/>
                </a:cubicBezTo>
                <a:cubicBezTo>
                  <a:pt x="-4653" y="209841"/>
                  <a:pt x="-8687" y="203274"/>
                  <a:pt x="16344" y="268356"/>
                </a:cubicBezTo>
                <a:cubicBezTo>
                  <a:pt x="43223" y="338242"/>
                  <a:pt x="45974" y="314583"/>
                  <a:pt x="85918" y="347870"/>
                </a:cubicBezTo>
                <a:cubicBezTo>
                  <a:pt x="96716" y="356868"/>
                  <a:pt x="106737" y="366889"/>
                  <a:pt x="115735" y="377687"/>
                </a:cubicBezTo>
                <a:cubicBezTo>
                  <a:pt x="141565" y="408684"/>
                  <a:pt x="126575" y="404249"/>
                  <a:pt x="155492" y="427383"/>
                </a:cubicBezTo>
                <a:cubicBezTo>
                  <a:pt x="183016" y="449402"/>
                  <a:pt x="183633" y="446702"/>
                  <a:pt x="215126" y="457200"/>
                </a:cubicBezTo>
                <a:cubicBezTo>
                  <a:pt x="254883" y="453887"/>
                  <a:pt x="294851" y="452534"/>
                  <a:pt x="334396" y="447261"/>
                </a:cubicBezTo>
                <a:cubicBezTo>
                  <a:pt x="344781" y="445876"/>
                  <a:pt x="356032" y="443867"/>
                  <a:pt x="364213" y="437322"/>
                </a:cubicBezTo>
                <a:cubicBezTo>
                  <a:pt x="373541" y="429860"/>
                  <a:pt x="377466" y="417443"/>
                  <a:pt x="384092" y="407504"/>
                </a:cubicBezTo>
                <a:cubicBezTo>
                  <a:pt x="390718" y="387626"/>
                  <a:pt x="405867" y="368737"/>
                  <a:pt x="403970" y="347870"/>
                </a:cubicBezTo>
                <a:cubicBezTo>
                  <a:pt x="400657" y="311426"/>
                  <a:pt x="399206" y="274765"/>
                  <a:pt x="394031" y="238539"/>
                </a:cubicBezTo>
                <a:cubicBezTo>
                  <a:pt x="392549" y="228168"/>
                  <a:pt x="386849" y="218829"/>
                  <a:pt x="384092" y="208722"/>
                </a:cubicBezTo>
                <a:cubicBezTo>
                  <a:pt x="376903" y="182365"/>
                  <a:pt x="372852" y="155127"/>
                  <a:pt x="364213" y="129209"/>
                </a:cubicBezTo>
                <a:cubicBezTo>
                  <a:pt x="353856" y="98137"/>
                  <a:pt x="343811" y="59284"/>
                  <a:pt x="314518" y="39756"/>
                </a:cubicBezTo>
                <a:cubicBezTo>
                  <a:pt x="304579" y="33130"/>
                  <a:pt x="295384" y="25220"/>
                  <a:pt x="284700" y="19878"/>
                </a:cubicBezTo>
                <a:cubicBezTo>
                  <a:pt x="270440" y="12748"/>
                  <a:pt x="227865" y="3185"/>
                  <a:pt x="215126" y="0"/>
                </a:cubicBezTo>
                <a:cubicBezTo>
                  <a:pt x="134389" y="8074"/>
                  <a:pt x="132482" y="-7434"/>
                  <a:pt x="85918" y="29817"/>
                </a:cubicBezTo>
                <a:cubicBezTo>
                  <a:pt x="78600" y="35671"/>
                  <a:pt x="74075" y="44875"/>
                  <a:pt x="66039" y="49696"/>
                </a:cubicBezTo>
                <a:cubicBezTo>
                  <a:pt x="57055" y="55086"/>
                  <a:pt x="36222" y="59635"/>
                  <a:pt x="36222" y="59635"/>
                </a:cubicBezTo>
              </a:path>
            </a:pathLst>
          </a:custGeom>
          <a:noFill/>
          <a:ln w="476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6261652" y="3289852"/>
            <a:ext cx="418987" cy="417444"/>
          </a:xfrm>
          <a:custGeom>
            <a:avLst/>
            <a:gdLst>
              <a:gd name="connsiteX0" fmla="*/ 89452 w 418987"/>
              <a:gd name="connsiteY0" fmla="*/ 69574 h 417444"/>
              <a:gd name="connsiteX1" fmla="*/ 69574 w 418987"/>
              <a:gd name="connsiteY1" fmla="*/ 109331 h 417444"/>
              <a:gd name="connsiteX2" fmla="*/ 49696 w 418987"/>
              <a:gd name="connsiteY2" fmla="*/ 168965 h 417444"/>
              <a:gd name="connsiteX3" fmla="*/ 9939 w 418987"/>
              <a:gd name="connsiteY3" fmla="*/ 218661 h 417444"/>
              <a:gd name="connsiteX4" fmla="*/ 0 w 418987"/>
              <a:gd name="connsiteY4" fmla="*/ 248478 h 417444"/>
              <a:gd name="connsiteX5" fmla="*/ 49696 w 418987"/>
              <a:gd name="connsiteY5" fmla="*/ 367748 h 417444"/>
              <a:gd name="connsiteX6" fmla="*/ 109331 w 418987"/>
              <a:gd name="connsiteY6" fmla="*/ 397565 h 417444"/>
              <a:gd name="connsiteX7" fmla="*/ 168965 w 418987"/>
              <a:gd name="connsiteY7" fmla="*/ 417444 h 417444"/>
              <a:gd name="connsiteX8" fmla="*/ 278296 w 418987"/>
              <a:gd name="connsiteY8" fmla="*/ 407505 h 417444"/>
              <a:gd name="connsiteX9" fmla="*/ 337931 w 418987"/>
              <a:gd name="connsiteY9" fmla="*/ 367748 h 417444"/>
              <a:gd name="connsiteX10" fmla="*/ 387626 w 418987"/>
              <a:gd name="connsiteY10" fmla="*/ 327991 h 417444"/>
              <a:gd name="connsiteX11" fmla="*/ 397565 w 418987"/>
              <a:gd name="connsiteY11" fmla="*/ 298174 h 417444"/>
              <a:gd name="connsiteX12" fmla="*/ 417444 w 418987"/>
              <a:gd name="connsiteY12" fmla="*/ 278296 h 417444"/>
              <a:gd name="connsiteX13" fmla="*/ 387626 w 418987"/>
              <a:gd name="connsiteY13" fmla="*/ 99391 h 417444"/>
              <a:gd name="connsiteX14" fmla="*/ 377687 w 418987"/>
              <a:gd name="connsiteY14" fmla="*/ 69574 h 417444"/>
              <a:gd name="connsiteX15" fmla="*/ 298174 w 418987"/>
              <a:gd name="connsiteY15" fmla="*/ 19878 h 417444"/>
              <a:gd name="connsiteX16" fmla="*/ 268357 w 418987"/>
              <a:gd name="connsiteY16" fmla="*/ 9939 h 417444"/>
              <a:gd name="connsiteX17" fmla="*/ 238539 w 418987"/>
              <a:gd name="connsiteY17" fmla="*/ 0 h 417444"/>
              <a:gd name="connsiteX18" fmla="*/ 149087 w 418987"/>
              <a:gd name="connsiteY18" fmla="*/ 9939 h 417444"/>
              <a:gd name="connsiteX19" fmla="*/ 119270 w 418987"/>
              <a:gd name="connsiteY19" fmla="*/ 29818 h 417444"/>
              <a:gd name="connsiteX20" fmla="*/ 99391 w 418987"/>
              <a:gd name="connsiteY20" fmla="*/ 49696 h 417444"/>
              <a:gd name="connsiteX21" fmla="*/ 49696 w 418987"/>
              <a:gd name="connsiteY21" fmla="*/ 129209 h 41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8987" h="417444">
                <a:moveTo>
                  <a:pt x="89452" y="69574"/>
                </a:moveTo>
                <a:cubicBezTo>
                  <a:pt x="82826" y="82826"/>
                  <a:pt x="75077" y="95574"/>
                  <a:pt x="69574" y="109331"/>
                </a:cubicBezTo>
                <a:cubicBezTo>
                  <a:pt x="61792" y="128786"/>
                  <a:pt x="64512" y="154148"/>
                  <a:pt x="49696" y="168965"/>
                </a:cubicBezTo>
                <a:cubicBezTo>
                  <a:pt x="21372" y="197291"/>
                  <a:pt x="35016" y="181047"/>
                  <a:pt x="9939" y="218661"/>
                </a:cubicBezTo>
                <a:cubicBezTo>
                  <a:pt x="6626" y="228600"/>
                  <a:pt x="0" y="238001"/>
                  <a:pt x="0" y="248478"/>
                </a:cubicBezTo>
                <a:cubicBezTo>
                  <a:pt x="0" y="276931"/>
                  <a:pt x="15199" y="356249"/>
                  <a:pt x="49696" y="367748"/>
                </a:cubicBezTo>
                <a:cubicBezTo>
                  <a:pt x="158427" y="403992"/>
                  <a:pt x="-6260" y="346190"/>
                  <a:pt x="109331" y="397565"/>
                </a:cubicBezTo>
                <a:cubicBezTo>
                  <a:pt x="128478" y="406075"/>
                  <a:pt x="168965" y="417444"/>
                  <a:pt x="168965" y="417444"/>
                </a:cubicBezTo>
                <a:cubicBezTo>
                  <a:pt x="205409" y="414131"/>
                  <a:pt x="242070" y="412680"/>
                  <a:pt x="278296" y="407505"/>
                </a:cubicBezTo>
                <a:cubicBezTo>
                  <a:pt x="316239" y="402084"/>
                  <a:pt x="307694" y="392945"/>
                  <a:pt x="337931" y="367748"/>
                </a:cubicBezTo>
                <a:cubicBezTo>
                  <a:pt x="413141" y="305074"/>
                  <a:pt x="329808" y="385812"/>
                  <a:pt x="387626" y="327991"/>
                </a:cubicBezTo>
                <a:cubicBezTo>
                  <a:pt x="390939" y="318052"/>
                  <a:pt x="392175" y="307158"/>
                  <a:pt x="397565" y="298174"/>
                </a:cubicBezTo>
                <a:cubicBezTo>
                  <a:pt x="402386" y="290139"/>
                  <a:pt x="416776" y="287643"/>
                  <a:pt x="417444" y="278296"/>
                </a:cubicBezTo>
                <a:cubicBezTo>
                  <a:pt x="423628" y="191730"/>
                  <a:pt x="410739" y="168729"/>
                  <a:pt x="387626" y="99391"/>
                </a:cubicBezTo>
                <a:cubicBezTo>
                  <a:pt x="384313" y="89452"/>
                  <a:pt x="383498" y="78291"/>
                  <a:pt x="377687" y="69574"/>
                </a:cubicBezTo>
                <a:cubicBezTo>
                  <a:pt x="346186" y="22323"/>
                  <a:pt x="369141" y="43534"/>
                  <a:pt x="298174" y="19878"/>
                </a:cubicBezTo>
                <a:lnTo>
                  <a:pt x="268357" y="9939"/>
                </a:lnTo>
                <a:lnTo>
                  <a:pt x="238539" y="0"/>
                </a:lnTo>
                <a:cubicBezTo>
                  <a:pt x="208722" y="3313"/>
                  <a:pt x="178192" y="2663"/>
                  <a:pt x="149087" y="9939"/>
                </a:cubicBezTo>
                <a:cubicBezTo>
                  <a:pt x="137498" y="12836"/>
                  <a:pt x="128598" y="22356"/>
                  <a:pt x="119270" y="29818"/>
                </a:cubicBezTo>
                <a:cubicBezTo>
                  <a:pt x="111953" y="35672"/>
                  <a:pt x="105014" y="42199"/>
                  <a:pt x="99391" y="49696"/>
                </a:cubicBezTo>
                <a:cubicBezTo>
                  <a:pt x="66494" y="93558"/>
                  <a:pt x="66918" y="94765"/>
                  <a:pt x="49696" y="129209"/>
                </a:cubicBezTo>
              </a:path>
            </a:pathLst>
          </a:cu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228880" y="4154557"/>
            <a:ext cx="2087218" cy="1938992"/>
          </a:xfrm>
          <a:prstGeom prst="rect">
            <a:avLst/>
          </a:prstGeom>
          <a:noFill/>
        </p:spPr>
        <p:txBody>
          <a:bodyPr wrap="square" rtlCol="0">
            <a:spAutoFit/>
          </a:bodyPr>
          <a:lstStyle/>
          <a:p>
            <a:r>
              <a:rPr lang="en-US" sz="12000" b="1" dirty="0" smtClean="0">
                <a:solidFill>
                  <a:srgbClr val="FF0000"/>
                </a:solidFill>
              </a:rPr>
              <a:t>40</a:t>
            </a:r>
            <a:endParaRPr lang="en-US" sz="12000" b="1" dirty="0">
              <a:solidFill>
                <a:srgbClr val="FF0000"/>
              </a:solidFill>
            </a:endParaRPr>
          </a:p>
        </p:txBody>
      </p:sp>
    </p:spTree>
    <p:extLst>
      <p:ext uri="{BB962C8B-B14F-4D97-AF65-F5344CB8AC3E}">
        <p14:creationId xmlns:p14="http://schemas.microsoft.com/office/powerpoint/2010/main" val="163285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23962611-DFD5-4092-AAFD-559E3DFCE2C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xmlns="" id="{2270F1FA-0425-408F-9861-80BF5AFB276D}"/>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3045367" y="2043663"/>
            <a:ext cx="6437299" cy="2031055"/>
          </a:xfrm>
        </p:spPr>
        <p:txBody>
          <a:bodyPr>
            <a:normAutofit/>
          </a:bodyPr>
          <a:lstStyle/>
          <a:p>
            <a:r>
              <a:rPr lang="en-US" b="1" dirty="0">
                <a:solidFill>
                  <a:schemeClr val="bg1"/>
                </a:solidFill>
              </a:rPr>
              <a:t>K-nearest neighbors </a:t>
            </a:r>
          </a:p>
        </p:txBody>
      </p:sp>
      <p:sp>
        <p:nvSpPr>
          <p:cNvPr id="3" name="Subtitle 2"/>
          <p:cNvSpPr>
            <a:spLocks noGrp="1"/>
          </p:cNvSpPr>
          <p:nvPr>
            <p:ph type="subTitle" idx="1"/>
          </p:nvPr>
        </p:nvSpPr>
        <p:spPr>
          <a:xfrm>
            <a:off x="3045368" y="4074718"/>
            <a:ext cx="6105194" cy="682079"/>
          </a:xfrm>
        </p:spPr>
        <p:txBody>
          <a:bodyPr>
            <a:normAutofit/>
          </a:bodyPr>
          <a:lstStyle/>
          <a:p>
            <a:r>
              <a:rPr lang="en-US" sz="3200" dirty="0" smtClean="0">
                <a:solidFill>
                  <a:srgbClr val="FFFFFF"/>
                </a:solidFill>
              </a:rPr>
              <a:t>KNN</a:t>
            </a:r>
            <a:endParaRPr lang="en-US" sz="3200" dirty="0">
              <a:solidFill>
                <a:srgbClr val="FFFFFF"/>
              </a:solidFill>
            </a:endParaRPr>
          </a:p>
        </p:txBody>
      </p:sp>
    </p:spTree>
    <p:extLst>
      <p:ext uri="{BB962C8B-B14F-4D97-AF65-F5344CB8AC3E}">
        <p14:creationId xmlns:p14="http://schemas.microsoft.com/office/powerpoint/2010/main" val="12203408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3200" y="0"/>
            <a:ext cx="10515600" cy="1325563"/>
          </a:xfrm>
        </p:spPr>
        <p:txBody>
          <a:bodyPr/>
          <a:lstStyle/>
          <a:p>
            <a:r>
              <a:rPr lang="en-US" dirty="0" smtClean="0">
                <a:solidFill>
                  <a:srgbClr val="FFFFFF"/>
                </a:solidFill>
              </a:rPr>
              <a:t>K-Nearest Neighbor </a:t>
            </a:r>
            <a:r>
              <a:rPr lang="mr-IN" dirty="0" smtClean="0">
                <a:solidFill>
                  <a:srgbClr val="FFFFFF"/>
                </a:solidFill>
              </a:rPr>
              <a:t>–</a:t>
            </a:r>
            <a:r>
              <a:rPr lang="en-US" dirty="0" smtClean="0">
                <a:solidFill>
                  <a:srgbClr val="FFFFFF"/>
                </a:solidFill>
              </a:rPr>
              <a:t> Distance Matrix</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 y="1325563"/>
            <a:ext cx="7082183" cy="463113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3216" y="2273115"/>
            <a:ext cx="2116242" cy="1394423"/>
          </a:xfrm>
          <a:prstGeom prst="rect">
            <a:avLst/>
          </a:prstGeom>
        </p:spPr>
      </p:pic>
      <p:sp>
        <p:nvSpPr>
          <p:cNvPr id="6" name="Freeform 5"/>
          <p:cNvSpPr/>
          <p:nvPr/>
        </p:nvSpPr>
        <p:spPr>
          <a:xfrm>
            <a:off x="4535778" y="5406887"/>
            <a:ext cx="404133" cy="457200"/>
          </a:xfrm>
          <a:custGeom>
            <a:avLst/>
            <a:gdLst>
              <a:gd name="connsiteX0" fmla="*/ 115735 w 404133"/>
              <a:gd name="connsiteY0" fmla="*/ 79513 h 457200"/>
              <a:gd name="connsiteX1" fmla="*/ 105796 w 404133"/>
              <a:gd name="connsiteY1" fmla="*/ 119270 h 457200"/>
              <a:gd name="connsiteX2" fmla="*/ 56100 w 404133"/>
              <a:gd name="connsiteY2" fmla="*/ 168965 h 457200"/>
              <a:gd name="connsiteX3" fmla="*/ 26283 w 404133"/>
              <a:gd name="connsiteY3" fmla="*/ 178904 h 457200"/>
              <a:gd name="connsiteX4" fmla="*/ 16344 w 404133"/>
              <a:gd name="connsiteY4" fmla="*/ 268356 h 457200"/>
              <a:gd name="connsiteX5" fmla="*/ 85918 w 404133"/>
              <a:gd name="connsiteY5" fmla="*/ 347870 h 457200"/>
              <a:gd name="connsiteX6" fmla="*/ 115735 w 404133"/>
              <a:gd name="connsiteY6" fmla="*/ 377687 h 457200"/>
              <a:gd name="connsiteX7" fmla="*/ 155492 w 404133"/>
              <a:gd name="connsiteY7" fmla="*/ 427383 h 457200"/>
              <a:gd name="connsiteX8" fmla="*/ 215126 w 404133"/>
              <a:gd name="connsiteY8" fmla="*/ 457200 h 457200"/>
              <a:gd name="connsiteX9" fmla="*/ 334396 w 404133"/>
              <a:gd name="connsiteY9" fmla="*/ 447261 h 457200"/>
              <a:gd name="connsiteX10" fmla="*/ 364213 w 404133"/>
              <a:gd name="connsiteY10" fmla="*/ 437322 h 457200"/>
              <a:gd name="connsiteX11" fmla="*/ 384092 w 404133"/>
              <a:gd name="connsiteY11" fmla="*/ 407504 h 457200"/>
              <a:gd name="connsiteX12" fmla="*/ 403970 w 404133"/>
              <a:gd name="connsiteY12" fmla="*/ 347870 h 457200"/>
              <a:gd name="connsiteX13" fmla="*/ 394031 w 404133"/>
              <a:gd name="connsiteY13" fmla="*/ 238539 h 457200"/>
              <a:gd name="connsiteX14" fmla="*/ 384092 w 404133"/>
              <a:gd name="connsiteY14" fmla="*/ 208722 h 457200"/>
              <a:gd name="connsiteX15" fmla="*/ 364213 w 404133"/>
              <a:gd name="connsiteY15" fmla="*/ 129209 h 457200"/>
              <a:gd name="connsiteX16" fmla="*/ 314518 w 404133"/>
              <a:gd name="connsiteY16" fmla="*/ 39756 h 457200"/>
              <a:gd name="connsiteX17" fmla="*/ 284700 w 404133"/>
              <a:gd name="connsiteY17" fmla="*/ 19878 h 457200"/>
              <a:gd name="connsiteX18" fmla="*/ 215126 w 404133"/>
              <a:gd name="connsiteY18" fmla="*/ 0 h 457200"/>
              <a:gd name="connsiteX19" fmla="*/ 85918 w 404133"/>
              <a:gd name="connsiteY19" fmla="*/ 29817 h 457200"/>
              <a:gd name="connsiteX20" fmla="*/ 66039 w 404133"/>
              <a:gd name="connsiteY20" fmla="*/ 49696 h 457200"/>
              <a:gd name="connsiteX21" fmla="*/ 36222 w 404133"/>
              <a:gd name="connsiteY21" fmla="*/ 59635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4133" h="457200">
                <a:moveTo>
                  <a:pt x="115735" y="79513"/>
                </a:moveTo>
                <a:cubicBezTo>
                  <a:pt x="112422" y="92765"/>
                  <a:pt x="111177" y="106714"/>
                  <a:pt x="105796" y="119270"/>
                </a:cubicBezTo>
                <a:cubicBezTo>
                  <a:pt x="94953" y="144570"/>
                  <a:pt x="80195" y="156918"/>
                  <a:pt x="56100" y="168965"/>
                </a:cubicBezTo>
                <a:cubicBezTo>
                  <a:pt x="46729" y="173650"/>
                  <a:pt x="36222" y="175591"/>
                  <a:pt x="26283" y="178904"/>
                </a:cubicBezTo>
                <a:cubicBezTo>
                  <a:pt x="-4653" y="209841"/>
                  <a:pt x="-8687" y="203274"/>
                  <a:pt x="16344" y="268356"/>
                </a:cubicBezTo>
                <a:cubicBezTo>
                  <a:pt x="43223" y="338242"/>
                  <a:pt x="45974" y="314583"/>
                  <a:pt x="85918" y="347870"/>
                </a:cubicBezTo>
                <a:cubicBezTo>
                  <a:pt x="96716" y="356868"/>
                  <a:pt x="106737" y="366889"/>
                  <a:pt x="115735" y="377687"/>
                </a:cubicBezTo>
                <a:cubicBezTo>
                  <a:pt x="141565" y="408684"/>
                  <a:pt x="126575" y="404249"/>
                  <a:pt x="155492" y="427383"/>
                </a:cubicBezTo>
                <a:cubicBezTo>
                  <a:pt x="183016" y="449402"/>
                  <a:pt x="183633" y="446702"/>
                  <a:pt x="215126" y="457200"/>
                </a:cubicBezTo>
                <a:cubicBezTo>
                  <a:pt x="254883" y="453887"/>
                  <a:pt x="294851" y="452534"/>
                  <a:pt x="334396" y="447261"/>
                </a:cubicBezTo>
                <a:cubicBezTo>
                  <a:pt x="344781" y="445876"/>
                  <a:pt x="356032" y="443867"/>
                  <a:pt x="364213" y="437322"/>
                </a:cubicBezTo>
                <a:cubicBezTo>
                  <a:pt x="373541" y="429860"/>
                  <a:pt x="377466" y="417443"/>
                  <a:pt x="384092" y="407504"/>
                </a:cubicBezTo>
                <a:cubicBezTo>
                  <a:pt x="390718" y="387626"/>
                  <a:pt x="405867" y="368737"/>
                  <a:pt x="403970" y="347870"/>
                </a:cubicBezTo>
                <a:cubicBezTo>
                  <a:pt x="400657" y="311426"/>
                  <a:pt x="399206" y="274765"/>
                  <a:pt x="394031" y="238539"/>
                </a:cubicBezTo>
                <a:cubicBezTo>
                  <a:pt x="392549" y="228168"/>
                  <a:pt x="386849" y="218829"/>
                  <a:pt x="384092" y="208722"/>
                </a:cubicBezTo>
                <a:cubicBezTo>
                  <a:pt x="376903" y="182365"/>
                  <a:pt x="372852" y="155127"/>
                  <a:pt x="364213" y="129209"/>
                </a:cubicBezTo>
                <a:cubicBezTo>
                  <a:pt x="353856" y="98137"/>
                  <a:pt x="343811" y="59284"/>
                  <a:pt x="314518" y="39756"/>
                </a:cubicBezTo>
                <a:cubicBezTo>
                  <a:pt x="304579" y="33130"/>
                  <a:pt x="295384" y="25220"/>
                  <a:pt x="284700" y="19878"/>
                </a:cubicBezTo>
                <a:cubicBezTo>
                  <a:pt x="270440" y="12748"/>
                  <a:pt x="227865" y="3185"/>
                  <a:pt x="215126" y="0"/>
                </a:cubicBezTo>
                <a:cubicBezTo>
                  <a:pt x="134389" y="8074"/>
                  <a:pt x="132482" y="-7434"/>
                  <a:pt x="85918" y="29817"/>
                </a:cubicBezTo>
                <a:cubicBezTo>
                  <a:pt x="78600" y="35671"/>
                  <a:pt x="74075" y="44875"/>
                  <a:pt x="66039" y="49696"/>
                </a:cubicBezTo>
                <a:cubicBezTo>
                  <a:pt x="57055" y="55086"/>
                  <a:pt x="36222" y="59635"/>
                  <a:pt x="36222" y="59635"/>
                </a:cubicBezTo>
              </a:path>
            </a:pathLst>
          </a:custGeom>
          <a:noFill/>
          <a:ln w="476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6261652" y="3289852"/>
            <a:ext cx="418987" cy="417444"/>
          </a:xfrm>
          <a:custGeom>
            <a:avLst/>
            <a:gdLst>
              <a:gd name="connsiteX0" fmla="*/ 89452 w 418987"/>
              <a:gd name="connsiteY0" fmla="*/ 69574 h 417444"/>
              <a:gd name="connsiteX1" fmla="*/ 69574 w 418987"/>
              <a:gd name="connsiteY1" fmla="*/ 109331 h 417444"/>
              <a:gd name="connsiteX2" fmla="*/ 49696 w 418987"/>
              <a:gd name="connsiteY2" fmla="*/ 168965 h 417444"/>
              <a:gd name="connsiteX3" fmla="*/ 9939 w 418987"/>
              <a:gd name="connsiteY3" fmla="*/ 218661 h 417444"/>
              <a:gd name="connsiteX4" fmla="*/ 0 w 418987"/>
              <a:gd name="connsiteY4" fmla="*/ 248478 h 417444"/>
              <a:gd name="connsiteX5" fmla="*/ 49696 w 418987"/>
              <a:gd name="connsiteY5" fmla="*/ 367748 h 417444"/>
              <a:gd name="connsiteX6" fmla="*/ 109331 w 418987"/>
              <a:gd name="connsiteY6" fmla="*/ 397565 h 417444"/>
              <a:gd name="connsiteX7" fmla="*/ 168965 w 418987"/>
              <a:gd name="connsiteY7" fmla="*/ 417444 h 417444"/>
              <a:gd name="connsiteX8" fmla="*/ 278296 w 418987"/>
              <a:gd name="connsiteY8" fmla="*/ 407505 h 417444"/>
              <a:gd name="connsiteX9" fmla="*/ 337931 w 418987"/>
              <a:gd name="connsiteY9" fmla="*/ 367748 h 417444"/>
              <a:gd name="connsiteX10" fmla="*/ 387626 w 418987"/>
              <a:gd name="connsiteY10" fmla="*/ 327991 h 417444"/>
              <a:gd name="connsiteX11" fmla="*/ 397565 w 418987"/>
              <a:gd name="connsiteY11" fmla="*/ 298174 h 417444"/>
              <a:gd name="connsiteX12" fmla="*/ 417444 w 418987"/>
              <a:gd name="connsiteY12" fmla="*/ 278296 h 417444"/>
              <a:gd name="connsiteX13" fmla="*/ 387626 w 418987"/>
              <a:gd name="connsiteY13" fmla="*/ 99391 h 417444"/>
              <a:gd name="connsiteX14" fmla="*/ 377687 w 418987"/>
              <a:gd name="connsiteY14" fmla="*/ 69574 h 417444"/>
              <a:gd name="connsiteX15" fmla="*/ 298174 w 418987"/>
              <a:gd name="connsiteY15" fmla="*/ 19878 h 417444"/>
              <a:gd name="connsiteX16" fmla="*/ 268357 w 418987"/>
              <a:gd name="connsiteY16" fmla="*/ 9939 h 417444"/>
              <a:gd name="connsiteX17" fmla="*/ 238539 w 418987"/>
              <a:gd name="connsiteY17" fmla="*/ 0 h 417444"/>
              <a:gd name="connsiteX18" fmla="*/ 149087 w 418987"/>
              <a:gd name="connsiteY18" fmla="*/ 9939 h 417444"/>
              <a:gd name="connsiteX19" fmla="*/ 119270 w 418987"/>
              <a:gd name="connsiteY19" fmla="*/ 29818 h 417444"/>
              <a:gd name="connsiteX20" fmla="*/ 99391 w 418987"/>
              <a:gd name="connsiteY20" fmla="*/ 49696 h 417444"/>
              <a:gd name="connsiteX21" fmla="*/ 49696 w 418987"/>
              <a:gd name="connsiteY21" fmla="*/ 129209 h 41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8987" h="417444">
                <a:moveTo>
                  <a:pt x="89452" y="69574"/>
                </a:moveTo>
                <a:cubicBezTo>
                  <a:pt x="82826" y="82826"/>
                  <a:pt x="75077" y="95574"/>
                  <a:pt x="69574" y="109331"/>
                </a:cubicBezTo>
                <a:cubicBezTo>
                  <a:pt x="61792" y="128786"/>
                  <a:pt x="64512" y="154148"/>
                  <a:pt x="49696" y="168965"/>
                </a:cubicBezTo>
                <a:cubicBezTo>
                  <a:pt x="21372" y="197291"/>
                  <a:pt x="35016" y="181047"/>
                  <a:pt x="9939" y="218661"/>
                </a:cubicBezTo>
                <a:cubicBezTo>
                  <a:pt x="6626" y="228600"/>
                  <a:pt x="0" y="238001"/>
                  <a:pt x="0" y="248478"/>
                </a:cubicBezTo>
                <a:cubicBezTo>
                  <a:pt x="0" y="276931"/>
                  <a:pt x="15199" y="356249"/>
                  <a:pt x="49696" y="367748"/>
                </a:cubicBezTo>
                <a:cubicBezTo>
                  <a:pt x="158427" y="403992"/>
                  <a:pt x="-6260" y="346190"/>
                  <a:pt x="109331" y="397565"/>
                </a:cubicBezTo>
                <a:cubicBezTo>
                  <a:pt x="128478" y="406075"/>
                  <a:pt x="168965" y="417444"/>
                  <a:pt x="168965" y="417444"/>
                </a:cubicBezTo>
                <a:cubicBezTo>
                  <a:pt x="205409" y="414131"/>
                  <a:pt x="242070" y="412680"/>
                  <a:pt x="278296" y="407505"/>
                </a:cubicBezTo>
                <a:cubicBezTo>
                  <a:pt x="316239" y="402084"/>
                  <a:pt x="307694" y="392945"/>
                  <a:pt x="337931" y="367748"/>
                </a:cubicBezTo>
                <a:cubicBezTo>
                  <a:pt x="413141" y="305074"/>
                  <a:pt x="329808" y="385812"/>
                  <a:pt x="387626" y="327991"/>
                </a:cubicBezTo>
                <a:cubicBezTo>
                  <a:pt x="390939" y="318052"/>
                  <a:pt x="392175" y="307158"/>
                  <a:pt x="397565" y="298174"/>
                </a:cubicBezTo>
                <a:cubicBezTo>
                  <a:pt x="402386" y="290139"/>
                  <a:pt x="416776" y="287643"/>
                  <a:pt x="417444" y="278296"/>
                </a:cubicBezTo>
                <a:cubicBezTo>
                  <a:pt x="423628" y="191730"/>
                  <a:pt x="410739" y="168729"/>
                  <a:pt x="387626" y="99391"/>
                </a:cubicBezTo>
                <a:cubicBezTo>
                  <a:pt x="384313" y="89452"/>
                  <a:pt x="383498" y="78291"/>
                  <a:pt x="377687" y="69574"/>
                </a:cubicBezTo>
                <a:cubicBezTo>
                  <a:pt x="346186" y="22323"/>
                  <a:pt x="369141" y="43534"/>
                  <a:pt x="298174" y="19878"/>
                </a:cubicBezTo>
                <a:lnTo>
                  <a:pt x="268357" y="9939"/>
                </a:lnTo>
                <a:lnTo>
                  <a:pt x="238539" y="0"/>
                </a:lnTo>
                <a:cubicBezTo>
                  <a:pt x="208722" y="3313"/>
                  <a:pt x="178192" y="2663"/>
                  <a:pt x="149087" y="9939"/>
                </a:cubicBezTo>
                <a:cubicBezTo>
                  <a:pt x="137498" y="12836"/>
                  <a:pt x="128598" y="22356"/>
                  <a:pt x="119270" y="29818"/>
                </a:cubicBezTo>
                <a:cubicBezTo>
                  <a:pt x="111953" y="35672"/>
                  <a:pt x="105014" y="42199"/>
                  <a:pt x="99391" y="49696"/>
                </a:cubicBezTo>
                <a:cubicBezTo>
                  <a:pt x="66494" y="93558"/>
                  <a:pt x="66918" y="94765"/>
                  <a:pt x="49696" y="129209"/>
                </a:cubicBezTo>
              </a:path>
            </a:pathLst>
          </a:cu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228880" y="4154557"/>
            <a:ext cx="2087218" cy="1938992"/>
          </a:xfrm>
          <a:prstGeom prst="rect">
            <a:avLst/>
          </a:prstGeom>
          <a:noFill/>
        </p:spPr>
        <p:txBody>
          <a:bodyPr wrap="square" rtlCol="0">
            <a:spAutoFit/>
          </a:bodyPr>
          <a:lstStyle/>
          <a:p>
            <a:r>
              <a:rPr lang="en-US" sz="12000" b="1" dirty="0" smtClean="0">
                <a:solidFill>
                  <a:srgbClr val="FF0000"/>
                </a:solidFill>
              </a:rPr>
              <a:t>40</a:t>
            </a:r>
            <a:endParaRPr lang="en-US" sz="12000" b="1" dirty="0">
              <a:solidFill>
                <a:srgbClr val="FF0000"/>
              </a:solidFill>
            </a:endParaRPr>
          </a:p>
        </p:txBody>
      </p:sp>
      <p:sp>
        <p:nvSpPr>
          <p:cNvPr id="10" name="Freeform 9"/>
          <p:cNvSpPr/>
          <p:nvPr/>
        </p:nvSpPr>
        <p:spPr>
          <a:xfrm>
            <a:off x="5381486" y="1500808"/>
            <a:ext cx="422965" cy="479091"/>
          </a:xfrm>
          <a:custGeom>
            <a:avLst/>
            <a:gdLst>
              <a:gd name="connsiteX0" fmla="*/ 115735 w 404133"/>
              <a:gd name="connsiteY0" fmla="*/ 79513 h 457200"/>
              <a:gd name="connsiteX1" fmla="*/ 105796 w 404133"/>
              <a:gd name="connsiteY1" fmla="*/ 119270 h 457200"/>
              <a:gd name="connsiteX2" fmla="*/ 56100 w 404133"/>
              <a:gd name="connsiteY2" fmla="*/ 168965 h 457200"/>
              <a:gd name="connsiteX3" fmla="*/ 26283 w 404133"/>
              <a:gd name="connsiteY3" fmla="*/ 178904 h 457200"/>
              <a:gd name="connsiteX4" fmla="*/ 16344 w 404133"/>
              <a:gd name="connsiteY4" fmla="*/ 268356 h 457200"/>
              <a:gd name="connsiteX5" fmla="*/ 85918 w 404133"/>
              <a:gd name="connsiteY5" fmla="*/ 347870 h 457200"/>
              <a:gd name="connsiteX6" fmla="*/ 115735 w 404133"/>
              <a:gd name="connsiteY6" fmla="*/ 377687 h 457200"/>
              <a:gd name="connsiteX7" fmla="*/ 155492 w 404133"/>
              <a:gd name="connsiteY7" fmla="*/ 427383 h 457200"/>
              <a:gd name="connsiteX8" fmla="*/ 215126 w 404133"/>
              <a:gd name="connsiteY8" fmla="*/ 457200 h 457200"/>
              <a:gd name="connsiteX9" fmla="*/ 334396 w 404133"/>
              <a:gd name="connsiteY9" fmla="*/ 447261 h 457200"/>
              <a:gd name="connsiteX10" fmla="*/ 364213 w 404133"/>
              <a:gd name="connsiteY10" fmla="*/ 437322 h 457200"/>
              <a:gd name="connsiteX11" fmla="*/ 384092 w 404133"/>
              <a:gd name="connsiteY11" fmla="*/ 407504 h 457200"/>
              <a:gd name="connsiteX12" fmla="*/ 403970 w 404133"/>
              <a:gd name="connsiteY12" fmla="*/ 347870 h 457200"/>
              <a:gd name="connsiteX13" fmla="*/ 394031 w 404133"/>
              <a:gd name="connsiteY13" fmla="*/ 238539 h 457200"/>
              <a:gd name="connsiteX14" fmla="*/ 384092 w 404133"/>
              <a:gd name="connsiteY14" fmla="*/ 208722 h 457200"/>
              <a:gd name="connsiteX15" fmla="*/ 364213 w 404133"/>
              <a:gd name="connsiteY15" fmla="*/ 129209 h 457200"/>
              <a:gd name="connsiteX16" fmla="*/ 314518 w 404133"/>
              <a:gd name="connsiteY16" fmla="*/ 39756 h 457200"/>
              <a:gd name="connsiteX17" fmla="*/ 284700 w 404133"/>
              <a:gd name="connsiteY17" fmla="*/ 19878 h 457200"/>
              <a:gd name="connsiteX18" fmla="*/ 215126 w 404133"/>
              <a:gd name="connsiteY18" fmla="*/ 0 h 457200"/>
              <a:gd name="connsiteX19" fmla="*/ 85918 w 404133"/>
              <a:gd name="connsiteY19" fmla="*/ 29817 h 457200"/>
              <a:gd name="connsiteX20" fmla="*/ 66039 w 404133"/>
              <a:gd name="connsiteY20" fmla="*/ 49696 h 457200"/>
              <a:gd name="connsiteX21" fmla="*/ 36222 w 404133"/>
              <a:gd name="connsiteY21" fmla="*/ 59635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4133" h="457200">
                <a:moveTo>
                  <a:pt x="115735" y="79513"/>
                </a:moveTo>
                <a:cubicBezTo>
                  <a:pt x="112422" y="92765"/>
                  <a:pt x="111177" y="106714"/>
                  <a:pt x="105796" y="119270"/>
                </a:cubicBezTo>
                <a:cubicBezTo>
                  <a:pt x="94953" y="144570"/>
                  <a:pt x="80195" y="156918"/>
                  <a:pt x="56100" y="168965"/>
                </a:cubicBezTo>
                <a:cubicBezTo>
                  <a:pt x="46729" y="173650"/>
                  <a:pt x="36222" y="175591"/>
                  <a:pt x="26283" y="178904"/>
                </a:cubicBezTo>
                <a:cubicBezTo>
                  <a:pt x="-4653" y="209841"/>
                  <a:pt x="-8687" y="203274"/>
                  <a:pt x="16344" y="268356"/>
                </a:cubicBezTo>
                <a:cubicBezTo>
                  <a:pt x="43223" y="338242"/>
                  <a:pt x="45974" y="314583"/>
                  <a:pt x="85918" y="347870"/>
                </a:cubicBezTo>
                <a:cubicBezTo>
                  <a:pt x="96716" y="356868"/>
                  <a:pt x="106737" y="366889"/>
                  <a:pt x="115735" y="377687"/>
                </a:cubicBezTo>
                <a:cubicBezTo>
                  <a:pt x="141565" y="408684"/>
                  <a:pt x="126575" y="404249"/>
                  <a:pt x="155492" y="427383"/>
                </a:cubicBezTo>
                <a:cubicBezTo>
                  <a:pt x="183016" y="449402"/>
                  <a:pt x="183633" y="446702"/>
                  <a:pt x="215126" y="457200"/>
                </a:cubicBezTo>
                <a:cubicBezTo>
                  <a:pt x="254883" y="453887"/>
                  <a:pt x="294851" y="452534"/>
                  <a:pt x="334396" y="447261"/>
                </a:cubicBezTo>
                <a:cubicBezTo>
                  <a:pt x="344781" y="445876"/>
                  <a:pt x="356032" y="443867"/>
                  <a:pt x="364213" y="437322"/>
                </a:cubicBezTo>
                <a:cubicBezTo>
                  <a:pt x="373541" y="429860"/>
                  <a:pt x="377466" y="417443"/>
                  <a:pt x="384092" y="407504"/>
                </a:cubicBezTo>
                <a:cubicBezTo>
                  <a:pt x="390718" y="387626"/>
                  <a:pt x="405867" y="368737"/>
                  <a:pt x="403970" y="347870"/>
                </a:cubicBezTo>
                <a:cubicBezTo>
                  <a:pt x="400657" y="311426"/>
                  <a:pt x="399206" y="274765"/>
                  <a:pt x="394031" y="238539"/>
                </a:cubicBezTo>
                <a:cubicBezTo>
                  <a:pt x="392549" y="228168"/>
                  <a:pt x="386849" y="218829"/>
                  <a:pt x="384092" y="208722"/>
                </a:cubicBezTo>
                <a:cubicBezTo>
                  <a:pt x="376903" y="182365"/>
                  <a:pt x="372852" y="155127"/>
                  <a:pt x="364213" y="129209"/>
                </a:cubicBezTo>
                <a:cubicBezTo>
                  <a:pt x="353856" y="98137"/>
                  <a:pt x="343811" y="59284"/>
                  <a:pt x="314518" y="39756"/>
                </a:cubicBezTo>
                <a:cubicBezTo>
                  <a:pt x="304579" y="33130"/>
                  <a:pt x="295384" y="25220"/>
                  <a:pt x="284700" y="19878"/>
                </a:cubicBezTo>
                <a:cubicBezTo>
                  <a:pt x="270440" y="12748"/>
                  <a:pt x="227865" y="3185"/>
                  <a:pt x="215126" y="0"/>
                </a:cubicBezTo>
                <a:cubicBezTo>
                  <a:pt x="134389" y="8074"/>
                  <a:pt x="132482" y="-7434"/>
                  <a:pt x="85918" y="29817"/>
                </a:cubicBezTo>
                <a:cubicBezTo>
                  <a:pt x="78600" y="35671"/>
                  <a:pt x="74075" y="44875"/>
                  <a:pt x="66039" y="49696"/>
                </a:cubicBezTo>
                <a:cubicBezTo>
                  <a:pt x="57055" y="55086"/>
                  <a:pt x="36222" y="59635"/>
                  <a:pt x="36222" y="59635"/>
                </a:cubicBezTo>
              </a:path>
            </a:pathLst>
          </a:custGeom>
          <a:noFill/>
          <a:ln w="476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1044846" y="1500809"/>
            <a:ext cx="436084" cy="538076"/>
          </a:xfrm>
          <a:custGeom>
            <a:avLst/>
            <a:gdLst>
              <a:gd name="connsiteX0" fmla="*/ 115735 w 404133"/>
              <a:gd name="connsiteY0" fmla="*/ 79513 h 457200"/>
              <a:gd name="connsiteX1" fmla="*/ 105796 w 404133"/>
              <a:gd name="connsiteY1" fmla="*/ 119270 h 457200"/>
              <a:gd name="connsiteX2" fmla="*/ 56100 w 404133"/>
              <a:gd name="connsiteY2" fmla="*/ 168965 h 457200"/>
              <a:gd name="connsiteX3" fmla="*/ 26283 w 404133"/>
              <a:gd name="connsiteY3" fmla="*/ 178904 h 457200"/>
              <a:gd name="connsiteX4" fmla="*/ 16344 w 404133"/>
              <a:gd name="connsiteY4" fmla="*/ 268356 h 457200"/>
              <a:gd name="connsiteX5" fmla="*/ 85918 w 404133"/>
              <a:gd name="connsiteY5" fmla="*/ 347870 h 457200"/>
              <a:gd name="connsiteX6" fmla="*/ 115735 w 404133"/>
              <a:gd name="connsiteY6" fmla="*/ 377687 h 457200"/>
              <a:gd name="connsiteX7" fmla="*/ 155492 w 404133"/>
              <a:gd name="connsiteY7" fmla="*/ 427383 h 457200"/>
              <a:gd name="connsiteX8" fmla="*/ 215126 w 404133"/>
              <a:gd name="connsiteY8" fmla="*/ 457200 h 457200"/>
              <a:gd name="connsiteX9" fmla="*/ 334396 w 404133"/>
              <a:gd name="connsiteY9" fmla="*/ 447261 h 457200"/>
              <a:gd name="connsiteX10" fmla="*/ 364213 w 404133"/>
              <a:gd name="connsiteY10" fmla="*/ 437322 h 457200"/>
              <a:gd name="connsiteX11" fmla="*/ 384092 w 404133"/>
              <a:gd name="connsiteY11" fmla="*/ 407504 h 457200"/>
              <a:gd name="connsiteX12" fmla="*/ 403970 w 404133"/>
              <a:gd name="connsiteY12" fmla="*/ 347870 h 457200"/>
              <a:gd name="connsiteX13" fmla="*/ 394031 w 404133"/>
              <a:gd name="connsiteY13" fmla="*/ 238539 h 457200"/>
              <a:gd name="connsiteX14" fmla="*/ 384092 w 404133"/>
              <a:gd name="connsiteY14" fmla="*/ 208722 h 457200"/>
              <a:gd name="connsiteX15" fmla="*/ 364213 w 404133"/>
              <a:gd name="connsiteY15" fmla="*/ 129209 h 457200"/>
              <a:gd name="connsiteX16" fmla="*/ 314518 w 404133"/>
              <a:gd name="connsiteY16" fmla="*/ 39756 h 457200"/>
              <a:gd name="connsiteX17" fmla="*/ 284700 w 404133"/>
              <a:gd name="connsiteY17" fmla="*/ 19878 h 457200"/>
              <a:gd name="connsiteX18" fmla="*/ 215126 w 404133"/>
              <a:gd name="connsiteY18" fmla="*/ 0 h 457200"/>
              <a:gd name="connsiteX19" fmla="*/ 85918 w 404133"/>
              <a:gd name="connsiteY19" fmla="*/ 29817 h 457200"/>
              <a:gd name="connsiteX20" fmla="*/ 66039 w 404133"/>
              <a:gd name="connsiteY20" fmla="*/ 49696 h 457200"/>
              <a:gd name="connsiteX21" fmla="*/ 36222 w 404133"/>
              <a:gd name="connsiteY21" fmla="*/ 59635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4133" h="457200">
                <a:moveTo>
                  <a:pt x="115735" y="79513"/>
                </a:moveTo>
                <a:cubicBezTo>
                  <a:pt x="112422" y="92765"/>
                  <a:pt x="111177" y="106714"/>
                  <a:pt x="105796" y="119270"/>
                </a:cubicBezTo>
                <a:cubicBezTo>
                  <a:pt x="94953" y="144570"/>
                  <a:pt x="80195" y="156918"/>
                  <a:pt x="56100" y="168965"/>
                </a:cubicBezTo>
                <a:cubicBezTo>
                  <a:pt x="46729" y="173650"/>
                  <a:pt x="36222" y="175591"/>
                  <a:pt x="26283" y="178904"/>
                </a:cubicBezTo>
                <a:cubicBezTo>
                  <a:pt x="-4653" y="209841"/>
                  <a:pt x="-8687" y="203274"/>
                  <a:pt x="16344" y="268356"/>
                </a:cubicBezTo>
                <a:cubicBezTo>
                  <a:pt x="43223" y="338242"/>
                  <a:pt x="45974" y="314583"/>
                  <a:pt x="85918" y="347870"/>
                </a:cubicBezTo>
                <a:cubicBezTo>
                  <a:pt x="96716" y="356868"/>
                  <a:pt x="106737" y="366889"/>
                  <a:pt x="115735" y="377687"/>
                </a:cubicBezTo>
                <a:cubicBezTo>
                  <a:pt x="141565" y="408684"/>
                  <a:pt x="126575" y="404249"/>
                  <a:pt x="155492" y="427383"/>
                </a:cubicBezTo>
                <a:cubicBezTo>
                  <a:pt x="183016" y="449402"/>
                  <a:pt x="183633" y="446702"/>
                  <a:pt x="215126" y="457200"/>
                </a:cubicBezTo>
                <a:cubicBezTo>
                  <a:pt x="254883" y="453887"/>
                  <a:pt x="294851" y="452534"/>
                  <a:pt x="334396" y="447261"/>
                </a:cubicBezTo>
                <a:cubicBezTo>
                  <a:pt x="344781" y="445876"/>
                  <a:pt x="356032" y="443867"/>
                  <a:pt x="364213" y="437322"/>
                </a:cubicBezTo>
                <a:cubicBezTo>
                  <a:pt x="373541" y="429860"/>
                  <a:pt x="377466" y="417443"/>
                  <a:pt x="384092" y="407504"/>
                </a:cubicBezTo>
                <a:cubicBezTo>
                  <a:pt x="390718" y="387626"/>
                  <a:pt x="405867" y="368737"/>
                  <a:pt x="403970" y="347870"/>
                </a:cubicBezTo>
                <a:cubicBezTo>
                  <a:pt x="400657" y="311426"/>
                  <a:pt x="399206" y="274765"/>
                  <a:pt x="394031" y="238539"/>
                </a:cubicBezTo>
                <a:cubicBezTo>
                  <a:pt x="392549" y="228168"/>
                  <a:pt x="386849" y="218829"/>
                  <a:pt x="384092" y="208722"/>
                </a:cubicBezTo>
                <a:cubicBezTo>
                  <a:pt x="376903" y="182365"/>
                  <a:pt x="372852" y="155127"/>
                  <a:pt x="364213" y="129209"/>
                </a:cubicBezTo>
                <a:cubicBezTo>
                  <a:pt x="353856" y="98137"/>
                  <a:pt x="343811" y="59284"/>
                  <a:pt x="314518" y="39756"/>
                </a:cubicBezTo>
                <a:cubicBezTo>
                  <a:pt x="304579" y="33130"/>
                  <a:pt x="295384" y="25220"/>
                  <a:pt x="284700" y="19878"/>
                </a:cubicBezTo>
                <a:cubicBezTo>
                  <a:pt x="270440" y="12748"/>
                  <a:pt x="227865" y="3185"/>
                  <a:pt x="215126" y="0"/>
                </a:cubicBezTo>
                <a:cubicBezTo>
                  <a:pt x="134389" y="8074"/>
                  <a:pt x="132482" y="-7434"/>
                  <a:pt x="85918" y="29817"/>
                </a:cubicBezTo>
                <a:cubicBezTo>
                  <a:pt x="78600" y="35671"/>
                  <a:pt x="74075" y="44875"/>
                  <a:pt x="66039" y="49696"/>
                </a:cubicBezTo>
                <a:cubicBezTo>
                  <a:pt x="57055" y="55086"/>
                  <a:pt x="36222" y="59635"/>
                  <a:pt x="36222" y="59635"/>
                </a:cubicBezTo>
              </a:path>
            </a:pathLst>
          </a:custGeom>
          <a:noFill/>
          <a:ln w="476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6733400" y="3289852"/>
            <a:ext cx="418987" cy="417444"/>
          </a:xfrm>
          <a:custGeom>
            <a:avLst/>
            <a:gdLst>
              <a:gd name="connsiteX0" fmla="*/ 89452 w 418987"/>
              <a:gd name="connsiteY0" fmla="*/ 69574 h 417444"/>
              <a:gd name="connsiteX1" fmla="*/ 69574 w 418987"/>
              <a:gd name="connsiteY1" fmla="*/ 109331 h 417444"/>
              <a:gd name="connsiteX2" fmla="*/ 49696 w 418987"/>
              <a:gd name="connsiteY2" fmla="*/ 168965 h 417444"/>
              <a:gd name="connsiteX3" fmla="*/ 9939 w 418987"/>
              <a:gd name="connsiteY3" fmla="*/ 218661 h 417444"/>
              <a:gd name="connsiteX4" fmla="*/ 0 w 418987"/>
              <a:gd name="connsiteY4" fmla="*/ 248478 h 417444"/>
              <a:gd name="connsiteX5" fmla="*/ 49696 w 418987"/>
              <a:gd name="connsiteY5" fmla="*/ 367748 h 417444"/>
              <a:gd name="connsiteX6" fmla="*/ 109331 w 418987"/>
              <a:gd name="connsiteY6" fmla="*/ 397565 h 417444"/>
              <a:gd name="connsiteX7" fmla="*/ 168965 w 418987"/>
              <a:gd name="connsiteY7" fmla="*/ 417444 h 417444"/>
              <a:gd name="connsiteX8" fmla="*/ 278296 w 418987"/>
              <a:gd name="connsiteY8" fmla="*/ 407505 h 417444"/>
              <a:gd name="connsiteX9" fmla="*/ 337931 w 418987"/>
              <a:gd name="connsiteY9" fmla="*/ 367748 h 417444"/>
              <a:gd name="connsiteX10" fmla="*/ 387626 w 418987"/>
              <a:gd name="connsiteY10" fmla="*/ 327991 h 417444"/>
              <a:gd name="connsiteX11" fmla="*/ 397565 w 418987"/>
              <a:gd name="connsiteY11" fmla="*/ 298174 h 417444"/>
              <a:gd name="connsiteX12" fmla="*/ 417444 w 418987"/>
              <a:gd name="connsiteY12" fmla="*/ 278296 h 417444"/>
              <a:gd name="connsiteX13" fmla="*/ 387626 w 418987"/>
              <a:gd name="connsiteY13" fmla="*/ 99391 h 417444"/>
              <a:gd name="connsiteX14" fmla="*/ 377687 w 418987"/>
              <a:gd name="connsiteY14" fmla="*/ 69574 h 417444"/>
              <a:gd name="connsiteX15" fmla="*/ 298174 w 418987"/>
              <a:gd name="connsiteY15" fmla="*/ 19878 h 417444"/>
              <a:gd name="connsiteX16" fmla="*/ 268357 w 418987"/>
              <a:gd name="connsiteY16" fmla="*/ 9939 h 417444"/>
              <a:gd name="connsiteX17" fmla="*/ 238539 w 418987"/>
              <a:gd name="connsiteY17" fmla="*/ 0 h 417444"/>
              <a:gd name="connsiteX18" fmla="*/ 149087 w 418987"/>
              <a:gd name="connsiteY18" fmla="*/ 9939 h 417444"/>
              <a:gd name="connsiteX19" fmla="*/ 119270 w 418987"/>
              <a:gd name="connsiteY19" fmla="*/ 29818 h 417444"/>
              <a:gd name="connsiteX20" fmla="*/ 99391 w 418987"/>
              <a:gd name="connsiteY20" fmla="*/ 49696 h 417444"/>
              <a:gd name="connsiteX21" fmla="*/ 49696 w 418987"/>
              <a:gd name="connsiteY21" fmla="*/ 129209 h 41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8987" h="417444">
                <a:moveTo>
                  <a:pt x="89452" y="69574"/>
                </a:moveTo>
                <a:cubicBezTo>
                  <a:pt x="82826" y="82826"/>
                  <a:pt x="75077" y="95574"/>
                  <a:pt x="69574" y="109331"/>
                </a:cubicBezTo>
                <a:cubicBezTo>
                  <a:pt x="61792" y="128786"/>
                  <a:pt x="64512" y="154148"/>
                  <a:pt x="49696" y="168965"/>
                </a:cubicBezTo>
                <a:cubicBezTo>
                  <a:pt x="21372" y="197291"/>
                  <a:pt x="35016" y="181047"/>
                  <a:pt x="9939" y="218661"/>
                </a:cubicBezTo>
                <a:cubicBezTo>
                  <a:pt x="6626" y="228600"/>
                  <a:pt x="0" y="238001"/>
                  <a:pt x="0" y="248478"/>
                </a:cubicBezTo>
                <a:cubicBezTo>
                  <a:pt x="0" y="276931"/>
                  <a:pt x="15199" y="356249"/>
                  <a:pt x="49696" y="367748"/>
                </a:cubicBezTo>
                <a:cubicBezTo>
                  <a:pt x="158427" y="403992"/>
                  <a:pt x="-6260" y="346190"/>
                  <a:pt x="109331" y="397565"/>
                </a:cubicBezTo>
                <a:cubicBezTo>
                  <a:pt x="128478" y="406075"/>
                  <a:pt x="168965" y="417444"/>
                  <a:pt x="168965" y="417444"/>
                </a:cubicBezTo>
                <a:cubicBezTo>
                  <a:pt x="205409" y="414131"/>
                  <a:pt x="242070" y="412680"/>
                  <a:pt x="278296" y="407505"/>
                </a:cubicBezTo>
                <a:cubicBezTo>
                  <a:pt x="316239" y="402084"/>
                  <a:pt x="307694" y="392945"/>
                  <a:pt x="337931" y="367748"/>
                </a:cubicBezTo>
                <a:cubicBezTo>
                  <a:pt x="413141" y="305074"/>
                  <a:pt x="329808" y="385812"/>
                  <a:pt x="387626" y="327991"/>
                </a:cubicBezTo>
                <a:cubicBezTo>
                  <a:pt x="390939" y="318052"/>
                  <a:pt x="392175" y="307158"/>
                  <a:pt x="397565" y="298174"/>
                </a:cubicBezTo>
                <a:cubicBezTo>
                  <a:pt x="402386" y="290139"/>
                  <a:pt x="416776" y="287643"/>
                  <a:pt x="417444" y="278296"/>
                </a:cubicBezTo>
                <a:cubicBezTo>
                  <a:pt x="423628" y="191730"/>
                  <a:pt x="410739" y="168729"/>
                  <a:pt x="387626" y="99391"/>
                </a:cubicBezTo>
                <a:cubicBezTo>
                  <a:pt x="384313" y="89452"/>
                  <a:pt x="383498" y="78291"/>
                  <a:pt x="377687" y="69574"/>
                </a:cubicBezTo>
                <a:cubicBezTo>
                  <a:pt x="346186" y="22323"/>
                  <a:pt x="369141" y="43534"/>
                  <a:pt x="298174" y="19878"/>
                </a:cubicBezTo>
                <a:lnTo>
                  <a:pt x="268357" y="9939"/>
                </a:lnTo>
                <a:lnTo>
                  <a:pt x="238539" y="0"/>
                </a:lnTo>
                <a:cubicBezTo>
                  <a:pt x="208722" y="3313"/>
                  <a:pt x="178192" y="2663"/>
                  <a:pt x="149087" y="9939"/>
                </a:cubicBezTo>
                <a:cubicBezTo>
                  <a:pt x="137498" y="12836"/>
                  <a:pt x="128598" y="22356"/>
                  <a:pt x="119270" y="29818"/>
                </a:cubicBezTo>
                <a:cubicBezTo>
                  <a:pt x="111953" y="35672"/>
                  <a:pt x="105014" y="42199"/>
                  <a:pt x="99391" y="49696"/>
                </a:cubicBezTo>
                <a:cubicBezTo>
                  <a:pt x="66494" y="93558"/>
                  <a:pt x="66918" y="94765"/>
                  <a:pt x="49696" y="129209"/>
                </a:cubicBezTo>
              </a:path>
            </a:pathLst>
          </a:cu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4977046" y="3342131"/>
            <a:ext cx="418987" cy="417444"/>
          </a:xfrm>
          <a:custGeom>
            <a:avLst/>
            <a:gdLst>
              <a:gd name="connsiteX0" fmla="*/ 89452 w 418987"/>
              <a:gd name="connsiteY0" fmla="*/ 69574 h 417444"/>
              <a:gd name="connsiteX1" fmla="*/ 69574 w 418987"/>
              <a:gd name="connsiteY1" fmla="*/ 109331 h 417444"/>
              <a:gd name="connsiteX2" fmla="*/ 49696 w 418987"/>
              <a:gd name="connsiteY2" fmla="*/ 168965 h 417444"/>
              <a:gd name="connsiteX3" fmla="*/ 9939 w 418987"/>
              <a:gd name="connsiteY3" fmla="*/ 218661 h 417444"/>
              <a:gd name="connsiteX4" fmla="*/ 0 w 418987"/>
              <a:gd name="connsiteY4" fmla="*/ 248478 h 417444"/>
              <a:gd name="connsiteX5" fmla="*/ 49696 w 418987"/>
              <a:gd name="connsiteY5" fmla="*/ 367748 h 417444"/>
              <a:gd name="connsiteX6" fmla="*/ 109331 w 418987"/>
              <a:gd name="connsiteY6" fmla="*/ 397565 h 417444"/>
              <a:gd name="connsiteX7" fmla="*/ 168965 w 418987"/>
              <a:gd name="connsiteY7" fmla="*/ 417444 h 417444"/>
              <a:gd name="connsiteX8" fmla="*/ 278296 w 418987"/>
              <a:gd name="connsiteY8" fmla="*/ 407505 h 417444"/>
              <a:gd name="connsiteX9" fmla="*/ 337931 w 418987"/>
              <a:gd name="connsiteY9" fmla="*/ 367748 h 417444"/>
              <a:gd name="connsiteX10" fmla="*/ 387626 w 418987"/>
              <a:gd name="connsiteY10" fmla="*/ 327991 h 417444"/>
              <a:gd name="connsiteX11" fmla="*/ 397565 w 418987"/>
              <a:gd name="connsiteY11" fmla="*/ 298174 h 417444"/>
              <a:gd name="connsiteX12" fmla="*/ 417444 w 418987"/>
              <a:gd name="connsiteY12" fmla="*/ 278296 h 417444"/>
              <a:gd name="connsiteX13" fmla="*/ 387626 w 418987"/>
              <a:gd name="connsiteY13" fmla="*/ 99391 h 417444"/>
              <a:gd name="connsiteX14" fmla="*/ 377687 w 418987"/>
              <a:gd name="connsiteY14" fmla="*/ 69574 h 417444"/>
              <a:gd name="connsiteX15" fmla="*/ 298174 w 418987"/>
              <a:gd name="connsiteY15" fmla="*/ 19878 h 417444"/>
              <a:gd name="connsiteX16" fmla="*/ 268357 w 418987"/>
              <a:gd name="connsiteY16" fmla="*/ 9939 h 417444"/>
              <a:gd name="connsiteX17" fmla="*/ 238539 w 418987"/>
              <a:gd name="connsiteY17" fmla="*/ 0 h 417444"/>
              <a:gd name="connsiteX18" fmla="*/ 149087 w 418987"/>
              <a:gd name="connsiteY18" fmla="*/ 9939 h 417444"/>
              <a:gd name="connsiteX19" fmla="*/ 119270 w 418987"/>
              <a:gd name="connsiteY19" fmla="*/ 29818 h 417444"/>
              <a:gd name="connsiteX20" fmla="*/ 99391 w 418987"/>
              <a:gd name="connsiteY20" fmla="*/ 49696 h 417444"/>
              <a:gd name="connsiteX21" fmla="*/ 49696 w 418987"/>
              <a:gd name="connsiteY21" fmla="*/ 129209 h 41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8987" h="417444">
                <a:moveTo>
                  <a:pt x="89452" y="69574"/>
                </a:moveTo>
                <a:cubicBezTo>
                  <a:pt x="82826" y="82826"/>
                  <a:pt x="75077" y="95574"/>
                  <a:pt x="69574" y="109331"/>
                </a:cubicBezTo>
                <a:cubicBezTo>
                  <a:pt x="61792" y="128786"/>
                  <a:pt x="64512" y="154148"/>
                  <a:pt x="49696" y="168965"/>
                </a:cubicBezTo>
                <a:cubicBezTo>
                  <a:pt x="21372" y="197291"/>
                  <a:pt x="35016" y="181047"/>
                  <a:pt x="9939" y="218661"/>
                </a:cubicBezTo>
                <a:cubicBezTo>
                  <a:pt x="6626" y="228600"/>
                  <a:pt x="0" y="238001"/>
                  <a:pt x="0" y="248478"/>
                </a:cubicBezTo>
                <a:cubicBezTo>
                  <a:pt x="0" y="276931"/>
                  <a:pt x="15199" y="356249"/>
                  <a:pt x="49696" y="367748"/>
                </a:cubicBezTo>
                <a:cubicBezTo>
                  <a:pt x="158427" y="403992"/>
                  <a:pt x="-6260" y="346190"/>
                  <a:pt x="109331" y="397565"/>
                </a:cubicBezTo>
                <a:cubicBezTo>
                  <a:pt x="128478" y="406075"/>
                  <a:pt x="168965" y="417444"/>
                  <a:pt x="168965" y="417444"/>
                </a:cubicBezTo>
                <a:cubicBezTo>
                  <a:pt x="205409" y="414131"/>
                  <a:pt x="242070" y="412680"/>
                  <a:pt x="278296" y="407505"/>
                </a:cubicBezTo>
                <a:cubicBezTo>
                  <a:pt x="316239" y="402084"/>
                  <a:pt x="307694" y="392945"/>
                  <a:pt x="337931" y="367748"/>
                </a:cubicBezTo>
                <a:cubicBezTo>
                  <a:pt x="413141" y="305074"/>
                  <a:pt x="329808" y="385812"/>
                  <a:pt x="387626" y="327991"/>
                </a:cubicBezTo>
                <a:cubicBezTo>
                  <a:pt x="390939" y="318052"/>
                  <a:pt x="392175" y="307158"/>
                  <a:pt x="397565" y="298174"/>
                </a:cubicBezTo>
                <a:cubicBezTo>
                  <a:pt x="402386" y="290139"/>
                  <a:pt x="416776" y="287643"/>
                  <a:pt x="417444" y="278296"/>
                </a:cubicBezTo>
                <a:cubicBezTo>
                  <a:pt x="423628" y="191730"/>
                  <a:pt x="410739" y="168729"/>
                  <a:pt x="387626" y="99391"/>
                </a:cubicBezTo>
                <a:cubicBezTo>
                  <a:pt x="384313" y="89452"/>
                  <a:pt x="383498" y="78291"/>
                  <a:pt x="377687" y="69574"/>
                </a:cubicBezTo>
                <a:cubicBezTo>
                  <a:pt x="346186" y="22323"/>
                  <a:pt x="369141" y="43534"/>
                  <a:pt x="298174" y="19878"/>
                </a:cubicBezTo>
                <a:lnTo>
                  <a:pt x="268357" y="9939"/>
                </a:lnTo>
                <a:lnTo>
                  <a:pt x="238539" y="0"/>
                </a:lnTo>
                <a:cubicBezTo>
                  <a:pt x="208722" y="3313"/>
                  <a:pt x="178192" y="2663"/>
                  <a:pt x="149087" y="9939"/>
                </a:cubicBezTo>
                <a:cubicBezTo>
                  <a:pt x="137498" y="12836"/>
                  <a:pt x="128598" y="22356"/>
                  <a:pt x="119270" y="29818"/>
                </a:cubicBezTo>
                <a:cubicBezTo>
                  <a:pt x="111953" y="35672"/>
                  <a:pt x="105014" y="42199"/>
                  <a:pt x="99391" y="49696"/>
                </a:cubicBezTo>
                <a:cubicBezTo>
                  <a:pt x="66494" y="93558"/>
                  <a:pt x="66918" y="94765"/>
                  <a:pt x="49696" y="129209"/>
                </a:cubicBezTo>
              </a:path>
            </a:pathLst>
          </a:cu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861852" y="1208427"/>
            <a:ext cx="1644372" cy="528786"/>
          </a:xfrm>
          <a:prstGeom prst="rect">
            <a:avLst/>
          </a:prstGeom>
          <a:noFill/>
        </p:spPr>
        <p:txBody>
          <a:bodyPr wrap="square" rtlCol="0">
            <a:spAutoFit/>
          </a:bodyPr>
          <a:lstStyle/>
          <a:p>
            <a:r>
              <a:rPr lang="en-US" sz="2800" b="1" dirty="0" smtClean="0">
                <a:solidFill>
                  <a:schemeClr val="accent6">
                    <a:lumMod val="60000"/>
                    <a:lumOff val="40000"/>
                  </a:schemeClr>
                </a:solidFill>
              </a:rPr>
              <a:t>k = 3</a:t>
            </a:r>
            <a:endParaRPr lang="en-US" sz="2800" b="1" dirty="0">
              <a:solidFill>
                <a:schemeClr val="accent6">
                  <a:lumMod val="60000"/>
                  <a:lumOff val="40000"/>
                </a:schemeClr>
              </a:solidFill>
            </a:endParaRPr>
          </a:p>
        </p:txBody>
      </p:sp>
    </p:spTree>
    <p:extLst>
      <p:ext uri="{BB962C8B-B14F-4D97-AF65-F5344CB8AC3E}">
        <p14:creationId xmlns:p14="http://schemas.microsoft.com/office/powerpoint/2010/main" val="155718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866" y="128058"/>
            <a:ext cx="10515600" cy="1325563"/>
          </a:xfrm>
        </p:spPr>
        <p:txBody>
          <a:bodyPr/>
          <a:lstStyle/>
          <a:p>
            <a:r>
              <a:rPr lang="en-US" dirty="0" smtClean="0">
                <a:solidFill>
                  <a:srgbClr val="FFFFFF"/>
                </a:solidFill>
              </a:rPr>
              <a:t>K-Nearest Neighbor </a:t>
            </a:r>
            <a:r>
              <a:rPr lang="mr-IN" dirty="0" smtClean="0">
                <a:solidFill>
                  <a:srgbClr val="FFFFFF"/>
                </a:solidFill>
              </a:rPr>
              <a:t>–</a:t>
            </a:r>
            <a:r>
              <a:rPr lang="en-US" dirty="0" smtClean="0">
                <a:solidFill>
                  <a:srgbClr val="FFFFFF"/>
                </a:solidFill>
              </a:rPr>
              <a:t> Distance Matrix</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76822761"/>
              </p:ext>
            </p:extLst>
          </p:nvPr>
        </p:nvGraphicFramePr>
        <p:xfrm>
          <a:off x="294861" y="1639956"/>
          <a:ext cx="10906539" cy="1656080"/>
        </p:xfrm>
        <a:graphic>
          <a:graphicData uri="http://schemas.openxmlformats.org/drawingml/2006/table">
            <a:tbl>
              <a:tblPr firstRow="1" bandRow="1">
                <a:tableStyleId>{5C22544A-7EE6-4342-B048-85BDC9FD1C3A}</a:tableStyleId>
              </a:tblPr>
              <a:tblGrid>
                <a:gridCol w="1036982"/>
                <a:gridCol w="924340"/>
                <a:gridCol w="1461052"/>
                <a:gridCol w="1247698"/>
                <a:gridCol w="1167518"/>
                <a:gridCol w="1167518"/>
                <a:gridCol w="1167518"/>
                <a:gridCol w="1167518"/>
                <a:gridCol w="1566395"/>
              </a:tblGrid>
              <a:tr h="633936">
                <a:tc>
                  <a:txBody>
                    <a:bodyPr/>
                    <a:lstStyle/>
                    <a:p>
                      <a:endParaRPr lang="en-US" dirty="0"/>
                    </a:p>
                  </a:txBody>
                  <a:tcPr/>
                </a:tc>
                <a:tc>
                  <a:txBody>
                    <a:bodyPr/>
                    <a:lstStyle/>
                    <a:p>
                      <a:r>
                        <a:rPr lang="en-US" dirty="0" smtClean="0"/>
                        <a:t>Cobra (Reptile)</a:t>
                      </a:r>
                      <a:endParaRPr lang="en-US" dirty="0"/>
                    </a:p>
                  </a:txBody>
                  <a:tcPr/>
                </a:tc>
                <a:tc>
                  <a:txBody>
                    <a:bodyPr/>
                    <a:lstStyle/>
                    <a:p>
                      <a:r>
                        <a:rPr lang="en-US" dirty="0" smtClean="0"/>
                        <a:t>Rattlesnake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(Reptile)</a:t>
                      </a:r>
                    </a:p>
                    <a:p>
                      <a:endParaRPr lang="en-US" dirty="0"/>
                    </a:p>
                  </a:txBody>
                  <a:tcPr/>
                </a:tc>
                <a:tc>
                  <a:txBody>
                    <a:bodyPr/>
                    <a:lstStyle/>
                    <a:p>
                      <a:r>
                        <a:rPr lang="en-US" dirty="0" smtClean="0"/>
                        <a:t>Boa constrictor</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(Reptile)</a:t>
                      </a:r>
                    </a:p>
                  </a:txBody>
                  <a:tcPr/>
                </a:tc>
                <a:tc>
                  <a:txBody>
                    <a:bodyPr/>
                    <a:lstStyle/>
                    <a:p>
                      <a:r>
                        <a:rPr lang="en-US" dirty="0" smtClean="0"/>
                        <a:t>Chicken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a:t>
                      </a:r>
                      <a:r>
                        <a:rPr lang="en-US" dirty="0" smtClean="0"/>
                        <a:t>Reptile)</a:t>
                      </a:r>
                    </a:p>
                    <a:p>
                      <a:endParaRPr lang="en-US" dirty="0"/>
                    </a:p>
                  </a:txBody>
                  <a:tcPr/>
                </a:tc>
                <a:tc>
                  <a:txBody>
                    <a:bodyPr/>
                    <a:lstStyle/>
                    <a:p>
                      <a:r>
                        <a:rPr lang="en-US" dirty="0" smtClean="0"/>
                        <a:t>Guppy</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a:t>
                      </a:r>
                      <a:r>
                        <a:rPr lang="en-US" dirty="0" smtClean="0"/>
                        <a:t>Reptile)</a:t>
                      </a:r>
                    </a:p>
                    <a:p>
                      <a:endParaRPr lang="en-US" dirty="0"/>
                    </a:p>
                  </a:txBody>
                  <a:tcPr/>
                </a:tc>
                <a:tc>
                  <a:txBody>
                    <a:bodyPr/>
                    <a:lstStyle/>
                    <a:p>
                      <a:r>
                        <a:rPr lang="en-US" dirty="0" smtClean="0"/>
                        <a:t>Dart frog</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a:t>
                      </a:r>
                      <a:r>
                        <a:rPr lang="en-US" dirty="0" smtClean="0"/>
                        <a:t>Reptile)</a:t>
                      </a:r>
                    </a:p>
                    <a:p>
                      <a:endParaRPr lang="en-US" dirty="0"/>
                    </a:p>
                  </a:txBody>
                  <a:tcPr/>
                </a:tc>
                <a:tc>
                  <a:txBody>
                    <a:bodyPr/>
                    <a:lstStyle/>
                    <a:p>
                      <a:r>
                        <a:rPr lang="en-US" dirty="0" smtClean="0"/>
                        <a:t>Prediction</a:t>
                      </a:r>
                      <a:endParaRPr lang="en-US" dirty="0"/>
                    </a:p>
                  </a:txBody>
                  <a:tcPr/>
                </a:tc>
                <a:tc>
                  <a:txBody>
                    <a:bodyPr/>
                    <a:lstStyle/>
                    <a:p>
                      <a:r>
                        <a:rPr lang="en-US" dirty="0" smtClean="0"/>
                        <a:t>Prediction result</a:t>
                      </a:r>
                      <a:endParaRPr lang="en-US" dirty="0"/>
                    </a:p>
                  </a:txBody>
                  <a:tcPr/>
                </a:tc>
              </a:tr>
              <a:tr h="370840">
                <a:tc>
                  <a:txBody>
                    <a:bodyPr/>
                    <a:lstStyle/>
                    <a:p>
                      <a:r>
                        <a:rPr lang="en-US" dirty="0" smtClean="0"/>
                        <a:t>Zebra</a:t>
                      </a:r>
                      <a:endParaRPr lang="en-US" dirty="0"/>
                    </a:p>
                  </a:txBody>
                  <a:tcPr/>
                </a:tc>
                <a:tc>
                  <a:txBody>
                    <a:bodyPr/>
                    <a:lstStyle/>
                    <a:p>
                      <a:r>
                        <a:rPr lang="en-US" dirty="0" smtClean="0"/>
                        <a:t>2.236</a:t>
                      </a:r>
                      <a:endParaRPr lang="en-US" dirty="0"/>
                    </a:p>
                  </a:txBody>
                  <a:tcPr/>
                </a:tc>
                <a:tc>
                  <a:txBody>
                    <a:bodyPr/>
                    <a:lstStyle/>
                    <a:p>
                      <a:r>
                        <a:rPr lang="en-US" dirty="0" smtClean="0"/>
                        <a:t>2.236</a:t>
                      </a:r>
                      <a:endParaRPr lang="en-US" dirty="0"/>
                    </a:p>
                  </a:txBody>
                  <a:tcPr/>
                </a:tc>
                <a:tc>
                  <a:txBody>
                    <a:bodyPr/>
                    <a:lstStyle/>
                    <a:p>
                      <a:r>
                        <a:rPr lang="en-US" b="1" dirty="0" smtClean="0">
                          <a:solidFill>
                            <a:srgbClr val="FF0000"/>
                          </a:solidFill>
                        </a:rPr>
                        <a:t>1.732</a:t>
                      </a:r>
                      <a:endParaRPr lang="en-US" b="1" dirty="0">
                        <a:solidFill>
                          <a:srgbClr val="FF0000"/>
                        </a:solidFill>
                      </a:endParaRPr>
                    </a:p>
                  </a:txBody>
                  <a:tcPr/>
                </a:tc>
                <a:tc>
                  <a:txBody>
                    <a:bodyPr/>
                    <a:lstStyle/>
                    <a:p>
                      <a:r>
                        <a:rPr lang="en-US" dirty="0" smtClean="0"/>
                        <a:t>2.0</a:t>
                      </a:r>
                      <a:endParaRPr lang="en-US" dirty="0"/>
                    </a:p>
                  </a:txBody>
                  <a:tcPr/>
                </a:tc>
                <a:tc>
                  <a:txBody>
                    <a:bodyPr/>
                    <a:lstStyle/>
                    <a:p>
                      <a:r>
                        <a:rPr lang="en-US" b="1" dirty="0" smtClean="0">
                          <a:solidFill>
                            <a:srgbClr val="FF0000"/>
                          </a:solidFill>
                        </a:rPr>
                        <a:t>1.414</a:t>
                      </a:r>
                      <a:endParaRPr lang="en-US" b="1" dirty="0">
                        <a:solidFill>
                          <a:srgbClr val="FF0000"/>
                        </a:solidFill>
                      </a:endParaRPr>
                    </a:p>
                  </a:txBody>
                  <a:tcPr/>
                </a:tc>
                <a:tc>
                  <a:txBody>
                    <a:bodyPr/>
                    <a:lstStyle/>
                    <a:p>
                      <a:r>
                        <a:rPr lang="en-US" b="1" dirty="0" smtClean="0">
                          <a:solidFill>
                            <a:srgbClr val="FF0000"/>
                          </a:solidFill>
                        </a:rPr>
                        <a:t>1.414</a:t>
                      </a:r>
                      <a:endParaRPr lang="en-US" b="1" dirty="0">
                        <a:solidFill>
                          <a:srgbClr val="FF0000"/>
                        </a:solidFill>
                      </a:endParaRPr>
                    </a:p>
                  </a:txBody>
                  <a:tcPr/>
                </a:tc>
                <a:tc>
                  <a:txBody>
                    <a:bodyPr/>
                    <a:lstStyle/>
                    <a:p>
                      <a:r>
                        <a:rPr lang="en-US" dirty="0" smtClean="0"/>
                        <a:t>~</a:t>
                      </a:r>
                      <a:r>
                        <a:rPr lang="en-US" baseline="0" dirty="0" smtClean="0"/>
                        <a:t> </a:t>
                      </a:r>
                      <a:r>
                        <a:rPr lang="en-US" dirty="0" smtClean="0"/>
                        <a:t>Reptile</a:t>
                      </a:r>
                      <a:endParaRPr lang="en-US" dirty="0"/>
                    </a:p>
                  </a:txBody>
                  <a:tcPr/>
                </a:tc>
                <a:tc>
                  <a:txBody>
                    <a:bodyPr/>
                    <a:lstStyle/>
                    <a:p>
                      <a:r>
                        <a:rPr lang="en-US" dirty="0" smtClean="0"/>
                        <a:t>Correct</a:t>
                      </a:r>
                      <a:endParaRPr lang="en-US" dirty="0"/>
                    </a:p>
                  </a:txBody>
                  <a:tcPr/>
                </a:tc>
              </a:tr>
              <a:tr h="370840">
                <a:tc>
                  <a:txBody>
                    <a:bodyPr/>
                    <a:lstStyle/>
                    <a:p>
                      <a:r>
                        <a:rPr lang="en-US" dirty="0" smtClean="0"/>
                        <a:t>Alligator</a:t>
                      </a:r>
                      <a:endParaRPr lang="en-US" dirty="0"/>
                    </a:p>
                  </a:txBody>
                  <a:tcPr/>
                </a:tc>
                <a:tc>
                  <a:txBody>
                    <a:bodyPr/>
                    <a:lstStyle/>
                    <a:p>
                      <a:r>
                        <a:rPr lang="en-US" b="1" dirty="0" smtClean="0">
                          <a:solidFill>
                            <a:srgbClr val="FF0000"/>
                          </a:solidFill>
                        </a:rPr>
                        <a:t>1.414</a:t>
                      </a:r>
                      <a:endParaRPr lang="en-US" b="1" dirty="0">
                        <a:solidFill>
                          <a:srgbClr val="FF0000"/>
                        </a:solidFill>
                      </a:endParaRPr>
                    </a:p>
                  </a:txBody>
                  <a:tcPr/>
                </a:tc>
                <a:tc>
                  <a:txBody>
                    <a:bodyPr/>
                    <a:lstStyle/>
                    <a:p>
                      <a:r>
                        <a:rPr lang="en-US" b="1" dirty="0" smtClean="0">
                          <a:solidFill>
                            <a:srgbClr val="FF0000"/>
                          </a:solidFill>
                        </a:rPr>
                        <a:t>1.414</a:t>
                      </a:r>
                      <a:endParaRPr lang="en-US" b="1" dirty="0">
                        <a:solidFill>
                          <a:srgbClr val="FF0000"/>
                        </a:solidFill>
                      </a:endParaRPr>
                    </a:p>
                  </a:txBody>
                  <a:tcPr/>
                </a:tc>
                <a:tc>
                  <a:txBody>
                    <a:bodyPr/>
                    <a:lstStyle/>
                    <a:p>
                      <a:r>
                        <a:rPr lang="en-US" b="1" dirty="0" smtClean="0">
                          <a:solidFill>
                            <a:srgbClr val="FF0000"/>
                          </a:solidFill>
                        </a:rPr>
                        <a:t>1.414</a:t>
                      </a:r>
                      <a:endParaRPr lang="en-US" b="1" dirty="0">
                        <a:solidFill>
                          <a:srgbClr val="FF0000"/>
                        </a:solidFill>
                      </a:endParaRPr>
                    </a:p>
                  </a:txBody>
                  <a:tcPr/>
                </a:tc>
                <a:tc>
                  <a:txBody>
                    <a:bodyPr/>
                    <a:lstStyle/>
                    <a:p>
                      <a:r>
                        <a:rPr lang="en-US" b="1" dirty="0" smtClean="0">
                          <a:solidFill>
                            <a:srgbClr val="FF0000"/>
                          </a:solidFill>
                        </a:rPr>
                        <a:t>1.0</a:t>
                      </a:r>
                      <a:endParaRPr lang="en-US" b="1" dirty="0">
                        <a:solidFill>
                          <a:srgbClr val="FF0000"/>
                        </a:solidFill>
                      </a:endParaRPr>
                    </a:p>
                  </a:txBody>
                  <a:tcPr/>
                </a:tc>
                <a:tc>
                  <a:txBody>
                    <a:bodyPr/>
                    <a:lstStyle/>
                    <a:p>
                      <a:r>
                        <a:rPr lang="en-US" dirty="0" smtClean="0"/>
                        <a:t>1.732</a:t>
                      </a:r>
                      <a:endParaRPr lang="en-US" dirty="0"/>
                    </a:p>
                  </a:txBody>
                  <a:tcPr/>
                </a:tc>
                <a:tc>
                  <a:txBody>
                    <a:bodyPr/>
                    <a:lstStyle/>
                    <a:p>
                      <a:r>
                        <a:rPr lang="en-US" dirty="0" smtClean="0"/>
                        <a:t>1.732</a:t>
                      </a:r>
                      <a:endParaRPr lang="en-US" dirty="0"/>
                    </a:p>
                  </a:txBody>
                  <a:tcPr/>
                </a:tc>
                <a:tc>
                  <a:txBody>
                    <a:bodyPr/>
                    <a:lstStyle/>
                    <a:p>
                      <a:r>
                        <a:rPr lang="en-US" dirty="0" smtClean="0"/>
                        <a:t>Reptile</a:t>
                      </a:r>
                      <a:endParaRPr lang="en-US" dirty="0"/>
                    </a:p>
                  </a:txBody>
                  <a:tcPr/>
                </a:tc>
                <a:tc>
                  <a:txBody>
                    <a:bodyPr/>
                    <a:lstStyle/>
                    <a:p>
                      <a:r>
                        <a:rPr lang="en-US" dirty="0" smtClean="0"/>
                        <a:t>Correct</a:t>
                      </a:r>
                      <a:endParaRPr lang="en-US" dirty="0"/>
                    </a:p>
                  </a:txBody>
                  <a:tcPr/>
                </a:tc>
              </a:tr>
            </a:tbl>
          </a:graphicData>
        </a:graphic>
      </p:graphicFrame>
      <p:pic>
        <p:nvPicPr>
          <p:cNvPr id="6" name="Picture 2" descr="oman killed by alligator in S.C. during visit to do homeowner's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1753" y="4421672"/>
            <a:ext cx="2727156" cy="18181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ebra Facts | Live Scien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866" y="4421672"/>
            <a:ext cx="2731421" cy="181810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uffalo Police And Fire Respond To Cobra Bite In Kenmo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8375" y="3754921"/>
            <a:ext cx="1333501" cy="13335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tah DWR offers tips to stay safe around rattlesnakes this summer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8375" y="5441860"/>
            <a:ext cx="1732012" cy="9913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oa Constrictor | Animals Wiki | Fando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3614" y="5441860"/>
            <a:ext cx="1661800" cy="93060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rocess of rendering Poultry by-products - Mavitec Renderi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3614" y="3754921"/>
            <a:ext cx="1391599" cy="104235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8" descr="oscow Blue Guppy Males – ePon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94783" y="5311930"/>
            <a:ext cx="1497016" cy="112131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2" descr="amouflage poison dart frog | Dart frog, Fro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76466" y="3651735"/>
            <a:ext cx="1018040" cy="124872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023731" y="6312529"/>
            <a:ext cx="711990" cy="369332"/>
          </a:xfrm>
          <a:prstGeom prst="rect">
            <a:avLst/>
          </a:prstGeom>
          <a:noFill/>
        </p:spPr>
        <p:txBody>
          <a:bodyPr wrap="none" rtlCol="0">
            <a:spAutoFit/>
          </a:bodyPr>
          <a:lstStyle/>
          <a:p>
            <a:r>
              <a:rPr lang="en-US" dirty="0" smtClean="0">
                <a:solidFill>
                  <a:schemeClr val="bg1"/>
                </a:solidFill>
              </a:rPr>
              <a:t>Zebra</a:t>
            </a:r>
            <a:endParaRPr lang="en-US" dirty="0">
              <a:solidFill>
                <a:schemeClr val="bg1"/>
              </a:solidFill>
            </a:endParaRPr>
          </a:p>
        </p:txBody>
      </p:sp>
      <p:sp>
        <p:nvSpPr>
          <p:cNvPr id="15" name="TextBox 14"/>
          <p:cNvSpPr txBox="1"/>
          <p:nvPr/>
        </p:nvSpPr>
        <p:spPr>
          <a:xfrm>
            <a:off x="4249502" y="6312529"/>
            <a:ext cx="966675" cy="369332"/>
          </a:xfrm>
          <a:prstGeom prst="rect">
            <a:avLst/>
          </a:prstGeom>
          <a:noFill/>
        </p:spPr>
        <p:txBody>
          <a:bodyPr wrap="none" rtlCol="0">
            <a:spAutoFit/>
          </a:bodyPr>
          <a:lstStyle/>
          <a:p>
            <a:r>
              <a:rPr lang="en-US" dirty="0" smtClean="0">
                <a:solidFill>
                  <a:schemeClr val="bg1"/>
                </a:solidFill>
              </a:rPr>
              <a:t>Alligator</a:t>
            </a:r>
            <a:endParaRPr lang="en-US" dirty="0">
              <a:solidFill>
                <a:schemeClr val="bg1"/>
              </a:solidFill>
            </a:endParaRPr>
          </a:p>
        </p:txBody>
      </p:sp>
      <p:sp>
        <p:nvSpPr>
          <p:cNvPr id="16" name="TextBox 15"/>
          <p:cNvSpPr txBox="1"/>
          <p:nvPr/>
        </p:nvSpPr>
        <p:spPr>
          <a:xfrm>
            <a:off x="8640540" y="4825809"/>
            <a:ext cx="914674" cy="369332"/>
          </a:xfrm>
          <a:prstGeom prst="rect">
            <a:avLst/>
          </a:prstGeom>
          <a:noFill/>
        </p:spPr>
        <p:txBody>
          <a:bodyPr wrap="none" rtlCol="0">
            <a:spAutoFit/>
          </a:bodyPr>
          <a:lstStyle/>
          <a:p>
            <a:r>
              <a:rPr lang="en-US" dirty="0" smtClean="0">
                <a:solidFill>
                  <a:schemeClr val="bg1"/>
                </a:solidFill>
              </a:rPr>
              <a:t>Chicken</a:t>
            </a:r>
            <a:endParaRPr lang="en-US" dirty="0">
              <a:solidFill>
                <a:schemeClr val="bg1"/>
              </a:solidFill>
            </a:endParaRPr>
          </a:p>
        </p:txBody>
      </p:sp>
      <p:sp>
        <p:nvSpPr>
          <p:cNvPr id="17" name="TextBox 16"/>
          <p:cNvSpPr txBox="1"/>
          <p:nvPr/>
        </p:nvSpPr>
        <p:spPr>
          <a:xfrm>
            <a:off x="6720448" y="5057999"/>
            <a:ext cx="737894" cy="369332"/>
          </a:xfrm>
          <a:prstGeom prst="rect">
            <a:avLst/>
          </a:prstGeom>
          <a:noFill/>
        </p:spPr>
        <p:txBody>
          <a:bodyPr wrap="none" rtlCol="0">
            <a:spAutoFit/>
          </a:bodyPr>
          <a:lstStyle/>
          <a:p>
            <a:r>
              <a:rPr lang="en-US" dirty="0" smtClean="0">
                <a:solidFill>
                  <a:schemeClr val="bg1"/>
                </a:solidFill>
              </a:rPr>
              <a:t>Cobra</a:t>
            </a:r>
            <a:endParaRPr lang="en-US" dirty="0">
              <a:solidFill>
                <a:schemeClr val="bg1"/>
              </a:solidFill>
            </a:endParaRPr>
          </a:p>
        </p:txBody>
      </p:sp>
      <p:sp>
        <p:nvSpPr>
          <p:cNvPr id="18" name="TextBox 17"/>
          <p:cNvSpPr txBox="1"/>
          <p:nvPr/>
        </p:nvSpPr>
        <p:spPr>
          <a:xfrm>
            <a:off x="10668776" y="4872306"/>
            <a:ext cx="1025730" cy="369332"/>
          </a:xfrm>
          <a:prstGeom prst="rect">
            <a:avLst/>
          </a:prstGeom>
          <a:noFill/>
        </p:spPr>
        <p:txBody>
          <a:bodyPr wrap="none" rtlCol="0">
            <a:spAutoFit/>
          </a:bodyPr>
          <a:lstStyle/>
          <a:p>
            <a:r>
              <a:rPr lang="en-US" dirty="0" smtClean="0">
                <a:solidFill>
                  <a:schemeClr val="bg1"/>
                </a:solidFill>
              </a:rPr>
              <a:t>Dart frog</a:t>
            </a:r>
            <a:endParaRPr lang="en-US" dirty="0">
              <a:solidFill>
                <a:schemeClr val="bg1"/>
              </a:solidFill>
            </a:endParaRPr>
          </a:p>
        </p:txBody>
      </p:sp>
      <p:sp>
        <p:nvSpPr>
          <p:cNvPr id="19" name="TextBox 18"/>
          <p:cNvSpPr txBox="1"/>
          <p:nvPr/>
        </p:nvSpPr>
        <p:spPr>
          <a:xfrm>
            <a:off x="10912127" y="6378947"/>
            <a:ext cx="799321" cy="369332"/>
          </a:xfrm>
          <a:prstGeom prst="rect">
            <a:avLst/>
          </a:prstGeom>
          <a:noFill/>
        </p:spPr>
        <p:txBody>
          <a:bodyPr wrap="none" rtlCol="0">
            <a:spAutoFit/>
          </a:bodyPr>
          <a:lstStyle/>
          <a:p>
            <a:r>
              <a:rPr lang="en-US" dirty="0" smtClean="0">
                <a:solidFill>
                  <a:schemeClr val="bg1"/>
                </a:solidFill>
              </a:rPr>
              <a:t>Guppy</a:t>
            </a:r>
            <a:endParaRPr lang="en-US" dirty="0">
              <a:solidFill>
                <a:schemeClr val="bg1"/>
              </a:solidFill>
            </a:endParaRPr>
          </a:p>
        </p:txBody>
      </p:sp>
      <p:sp>
        <p:nvSpPr>
          <p:cNvPr id="34" name="TextBox 33"/>
          <p:cNvSpPr txBox="1"/>
          <p:nvPr/>
        </p:nvSpPr>
        <p:spPr>
          <a:xfrm>
            <a:off x="6528406" y="6359848"/>
            <a:ext cx="1357766" cy="369332"/>
          </a:xfrm>
          <a:prstGeom prst="rect">
            <a:avLst/>
          </a:prstGeom>
          <a:noFill/>
        </p:spPr>
        <p:txBody>
          <a:bodyPr wrap="square" rtlCol="0">
            <a:spAutoFit/>
          </a:bodyPr>
          <a:lstStyle/>
          <a:p>
            <a:r>
              <a:rPr lang="en-US" dirty="0" smtClean="0">
                <a:solidFill>
                  <a:schemeClr val="bg1"/>
                </a:solidFill>
              </a:rPr>
              <a:t>Rattlesnake</a:t>
            </a:r>
            <a:endParaRPr lang="en-US" dirty="0">
              <a:solidFill>
                <a:schemeClr val="bg1"/>
              </a:solidFill>
            </a:endParaRPr>
          </a:p>
        </p:txBody>
      </p:sp>
      <p:sp>
        <p:nvSpPr>
          <p:cNvPr id="35" name="TextBox 34"/>
          <p:cNvSpPr txBox="1"/>
          <p:nvPr/>
        </p:nvSpPr>
        <p:spPr>
          <a:xfrm>
            <a:off x="8499658" y="6358695"/>
            <a:ext cx="1798983" cy="369332"/>
          </a:xfrm>
          <a:prstGeom prst="rect">
            <a:avLst/>
          </a:prstGeom>
          <a:noFill/>
        </p:spPr>
        <p:txBody>
          <a:bodyPr wrap="square" rtlCol="0">
            <a:spAutoFit/>
          </a:bodyPr>
          <a:lstStyle/>
          <a:p>
            <a:r>
              <a:rPr lang="en-US" dirty="0">
                <a:solidFill>
                  <a:schemeClr val="bg1"/>
                </a:solidFill>
              </a:rPr>
              <a:t>Boa </a:t>
            </a:r>
            <a:r>
              <a:rPr lang="en-US" dirty="0" smtClean="0">
                <a:solidFill>
                  <a:schemeClr val="bg1"/>
                </a:solidFill>
              </a:rPr>
              <a:t>constrictor</a:t>
            </a:r>
            <a:endParaRPr lang="en-US" dirty="0">
              <a:solidFill>
                <a:schemeClr val="bg1"/>
              </a:solidFill>
            </a:endParaRPr>
          </a:p>
        </p:txBody>
      </p:sp>
      <p:sp>
        <p:nvSpPr>
          <p:cNvPr id="21" name="TextBox 20"/>
          <p:cNvSpPr txBox="1"/>
          <p:nvPr/>
        </p:nvSpPr>
        <p:spPr>
          <a:xfrm>
            <a:off x="9024404" y="864451"/>
            <a:ext cx="1644372" cy="528786"/>
          </a:xfrm>
          <a:prstGeom prst="rect">
            <a:avLst/>
          </a:prstGeom>
          <a:noFill/>
        </p:spPr>
        <p:txBody>
          <a:bodyPr wrap="square" rtlCol="0">
            <a:spAutoFit/>
          </a:bodyPr>
          <a:lstStyle/>
          <a:p>
            <a:r>
              <a:rPr lang="en-US" sz="2800" b="1" dirty="0" smtClean="0">
                <a:solidFill>
                  <a:schemeClr val="accent6">
                    <a:lumMod val="60000"/>
                    <a:lumOff val="40000"/>
                  </a:schemeClr>
                </a:solidFill>
              </a:rPr>
              <a:t>k = 3</a:t>
            </a:r>
            <a:endParaRPr lang="en-US" sz="2800" b="1" dirty="0">
              <a:solidFill>
                <a:schemeClr val="accent6">
                  <a:lumMod val="60000"/>
                  <a:lumOff val="40000"/>
                </a:schemeClr>
              </a:solidFill>
            </a:endParaRPr>
          </a:p>
        </p:txBody>
      </p:sp>
    </p:spTree>
    <p:extLst>
      <p:ext uri="{BB962C8B-B14F-4D97-AF65-F5344CB8AC3E}">
        <p14:creationId xmlns:p14="http://schemas.microsoft.com/office/powerpoint/2010/main" val="16585463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Title 1"/>
          <p:cNvSpPr txBox="1">
            <a:spLocks/>
          </p:cNvSpPr>
          <p:nvPr/>
        </p:nvSpPr>
        <p:spPr>
          <a:xfrm>
            <a:off x="160866" y="12805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FFFFFF"/>
                </a:solidFill>
              </a:rPr>
              <a:t>K-Nearest Neighbor</a:t>
            </a:r>
            <a:endParaRPr lang="en-US" dirty="0" smtClean="0"/>
          </a:p>
        </p:txBody>
      </p:sp>
      <p:pic>
        <p:nvPicPr>
          <p:cNvPr id="5122" name="Picture 2" descr="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0087" y="1453621"/>
            <a:ext cx="3857625" cy="3295650"/>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81;p11"/>
          <p:cNvSpPr/>
          <p:nvPr/>
        </p:nvSpPr>
        <p:spPr>
          <a:xfrm>
            <a:off x="160866" y="1453621"/>
            <a:ext cx="7615236" cy="6155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dirty="0">
                <a:solidFill>
                  <a:schemeClr val="bg1"/>
                </a:solidFill>
                <a:latin typeface="Arial"/>
                <a:ea typeface="Arial"/>
                <a:cs typeface="Arial"/>
                <a:sym typeface="Arial"/>
              </a:rPr>
              <a:t>It </a:t>
            </a:r>
            <a:r>
              <a:rPr lang="en-US" sz="2000" b="0" i="0" u="none" strike="noStrike" cap="none" dirty="0" smtClean="0">
                <a:solidFill>
                  <a:schemeClr val="bg1"/>
                </a:solidFill>
                <a:latin typeface="Arial"/>
                <a:ea typeface="Arial"/>
                <a:cs typeface="Arial"/>
                <a:sym typeface="Arial"/>
              </a:rPr>
              <a:t>classifies </a:t>
            </a:r>
            <a:r>
              <a:rPr lang="en-US" sz="2000" b="0" i="0" u="none" strike="noStrike" cap="none" dirty="0">
                <a:solidFill>
                  <a:schemeClr val="bg1"/>
                </a:solidFill>
                <a:latin typeface="Arial"/>
                <a:ea typeface="Arial"/>
                <a:cs typeface="Arial"/>
                <a:sym typeface="Arial"/>
              </a:rPr>
              <a:t>a data point based on how its </a:t>
            </a:r>
            <a:r>
              <a:rPr lang="en-US" sz="2000" b="0" i="0" u="none" strike="noStrike" cap="none" dirty="0" smtClean="0">
                <a:solidFill>
                  <a:schemeClr val="bg1"/>
                </a:solidFill>
                <a:latin typeface="Arial"/>
                <a:ea typeface="Arial"/>
                <a:cs typeface="Arial"/>
                <a:sym typeface="Arial"/>
              </a:rPr>
              <a:t>neighbors are classified</a:t>
            </a:r>
            <a:endParaRPr sz="2000" b="0" i="0" u="none" strike="noStrike" cap="none" dirty="0">
              <a:solidFill>
                <a:schemeClr val="bg2"/>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chemeClr val="bg2"/>
              </a:solidFill>
              <a:latin typeface="Arial"/>
              <a:ea typeface="Arial"/>
              <a:cs typeface="Arial"/>
              <a:sym typeface="Arial"/>
            </a:endParaRPr>
          </a:p>
        </p:txBody>
      </p:sp>
      <p:sp>
        <p:nvSpPr>
          <p:cNvPr id="7" name="TextBox 6"/>
          <p:cNvSpPr txBox="1"/>
          <p:nvPr/>
        </p:nvSpPr>
        <p:spPr>
          <a:xfrm>
            <a:off x="685800" y="2178116"/>
            <a:ext cx="5933661" cy="923330"/>
          </a:xfrm>
          <a:prstGeom prst="rect">
            <a:avLst/>
          </a:prstGeom>
          <a:noFill/>
        </p:spPr>
        <p:txBody>
          <a:bodyPr wrap="square" rtlCol="0">
            <a:spAutoFit/>
          </a:bodyPr>
          <a:lstStyle/>
          <a:p>
            <a:pPr lvl="0"/>
            <a:endParaRPr lang="en-US" b="1" i="1" dirty="0">
              <a:solidFill>
                <a:schemeClr val="bg1"/>
              </a:solidFill>
              <a:latin typeface="Arial"/>
              <a:ea typeface="Arial"/>
              <a:cs typeface="Arial"/>
              <a:sym typeface="Arial"/>
            </a:endParaRPr>
          </a:p>
          <a:p>
            <a:pPr lvl="0"/>
            <a:r>
              <a:rPr lang="en-US" b="1" i="1" dirty="0">
                <a:solidFill>
                  <a:schemeClr val="bg1"/>
                </a:solidFill>
                <a:latin typeface="Arial"/>
                <a:ea typeface="Arial"/>
                <a:cs typeface="Arial"/>
                <a:sym typeface="Arial"/>
              </a:rPr>
              <a:t>Step 1: Find the value for K</a:t>
            </a:r>
            <a:endParaRPr lang="en-US" dirty="0">
              <a:solidFill>
                <a:schemeClr val="bg1"/>
              </a:solidFill>
            </a:endParaRPr>
          </a:p>
          <a:p>
            <a:pPr lvl="0"/>
            <a:r>
              <a:rPr lang="en-US" i="1" dirty="0">
                <a:solidFill>
                  <a:schemeClr val="bg1"/>
                </a:solidFill>
                <a:latin typeface="Arial"/>
                <a:ea typeface="Arial"/>
                <a:cs typeface="Arial"/>
                <a:sym typeface="Arial"/>
              </a:rPr>
              <a:t>k</a:t>
            </a:r>
            <a:r>
              <a:rPr lang="en-US" dirty="0">
                <a:solidFill>
                  <a:schemeClr val="bg1"/>
                </a:solidFill>
                <a:latin typeface="Arial"/>
                <a:ea typeface="Arial"/>
                <a:cs typeface="Arial"/>
                <a:sym typeface="Arial"/>
              </a:rPr>
              <a:t> is a user-defined </a:t>
            </a:r>
            <a:r>
              <a:rPr lang="en-US" dirty="0" smtClean="0">
                <a:solidFill>
                  <a:schemeClr val="bg1"/>
                </a:solidFill>
                <a:latin typeface="Arial"/>
                <a:ea typeface="Arial"/>
                <a:cs typeface="Arial"/>
                <a:sym typeface="Arial"/>
              </a:rPr>
              <a:t>constant</a:t>
            </a:r>
            <a:endParaRPr lang="en-US" dirty="0">
              <a:solidFill>
                <a:schemeClr val="bg1"/>
              </a:solidFill>
            </a:endParaRPr>
          </a:p>
        </p:txBody>
      </p:sp>
      <p:sp>
        <p:nvSpPr>
          <p:cNvPr id="8" name="TextBox 7"/>
          <p:cNvSpPr txBox="1"/>
          <p:nvPr/>
        </p:nvSpPr>
        <p:spPr>
          <a:xfrm>
            <a:off x="685800" y="3578126"/>
            <a:ext cx="6019725" cy="923330"/>
          </a:xfrm>
          <a:prstGeom prst="rect">
            <a:avLst/>
          </a:prstGeom>
          <a:noFill/>
        </p:spPr>
        <p:txBody>
          <a:bodyPr wrap="none" rtlCol="0">
            <a:spAutoFit/>
          </a:bodyPr>
          <a:lstStyle/>
          <a:p>
            <a:pPr lvl="0"/>
            <a:r>
              <a:rPr lang="en-US" dirty="0">
                <a:solidFill>
                  <a:schemeClr val="bg1"/>
                </a:solidFill>
                <a:latin typeface="Arial"/>
                <a:ea typeface="Arial"/>
                <a:cs typeface="Arial"/>
                <a:sym typeface="Arial"/>
              </a:rPr>
              <a:t>Binary classification: k- odd number</a:t>
            </a:r>
            <a:endParaRPr lang="en-US" dirty="0">
              <a:solidFill>
                <a:schemeClr val="bg1"/>
              </a:solidFill>
            </a:endParaRPr>
          </a:p>
          <a:p>
            <a:pPr lvl="0"/>
            <a:r>
              <a:rPr lang="en-US" dirty="0">
                <a:solidFill>
                  <a:schemeClr val="bg1"/>
                </a:solidFill>
                <a:latin typeface="Arial"/>
                <a:ea typeface="Arial"/>
                <a:cs typeface="Arial"/>
                <a:sym typeface="Arial"/>
              </a:rPr>
              <a:t>A popular way: Square root of total number of data points</a:t>
            </a:r>
          </a:p>
          <a:p>
            <a:endParaRPr lang="en-US" dirty="0"/>
          </a:p>
        </p:txBody>
      </p:sp>
    </p:spTree>
    <p:extLst>
      <p:ext uri="{BB962C8B-B14F-4D97-AF65-F5344CB8AC3E}">
        <p14:creationId xmlns:p14="http://schemas.microsoft.com/office/powerpoint/2010/main" val="1364285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Shape 186"/>
        <p:cNvGrpSpPr/>
        <p:nvPr/>
      </p:nvGrpSpPr>
      <p:grpSpPr>
        <a:xfrm>
          <a:off x="0" y="0"/>
          <a:ext cx="0" cy="0"/>
          <a:chOff x="0" y="0"/>
          <a:chExt cx="0" cy="0"/>
        </a:xfrm>
      </p:grpSpPr>
      <p:sp>
        <p:nvSpPr>
          <p:cNvPr id="188" name="Google Shape;188;p12"/>
          <p:cNvSpPr/>
          <p:nvPr/>
        </p:nvSpPr>
        <p:spPr>
          <a:xfrm>
            <a:off x="152402" y="1143200"/>
            <a:ext cx="11753849" cy="2174836"/>
          </a:xfrm>
          <a:prstGeom prst="rect">
            <a:avLst/>
          </a:prstGeom>
          <a:noFill/>
          <a:ln>
            <a:noFill/>
          </a:ln>
        </p:spPr>
        <p:txBody>
          <a:bodyPr spcFirstLastPara="1" wrap="square" lIns="121900" tIns="60933" rIns="121900" bIns="60933" anchor="t" anchorCtr="0">
            <a:spAutoFit/>
          </a:bodyPr>
          <a:lstStyle/>
          <a:p>
            <a:pPr>
              <a:lnSpc>
                <a:spcPct val="150000"/>
              </a:lnSpc>
            </a:pPr>
            <a:r>
              <a:rPr lang="en-US" sz="2133" b="1" i="1" dirty="0" smtClean="0">
                <a:solidFill>
                  <a:schemeClr val="bg1">
                    <a:lumMod val="50000"/>
                  </a:schemeClr>
                </a:solidFill>
                <a:latin typeface="Arial"/>
                <a:ea typeface="Arial"/>
                <a:cs typeface="Arial"/>
                <a:sym typeface="Arial"/>
              </a:rPr>
              <a:t>Step </a:t>
            </a:r>
            <a:r>
              <a:rPr lang="en-US" sz="2133" b="1" i="1" dirty="0">
                <a:solidFill>
                  <a:schemeClr val="bg1">
                    <a:lumMod val="50000"/>
                  </a:schemeClr>
                </a:solidFill>
                <a:latin typeface="Arial"/>
                <a:ea typeface="Arial"/>
                <a:cs typeface="Arial"/>
                <a:sym typeface="Arial"/>
              </a:rPr>
              <a:t>1</a:t>
            </a:r>
            <a:r>
              <a:rPr lang="en-US" sz="2133" i="1" dirty="0">
                <a:solidFill>
                  <a:schemeClr val="bg1">
                    <a:lumMod val="50000"/>
                  </a:schemeClr>
                </a:solidFill>
                <a:latin typeface="Arial"/>
                <a:ea typeface="Arial"/>
                <a:cs typeface="Arial"/>
                <a:sym typeface="Arial"/>
              </a:rPr>
              <a:t>: Find the value for K</a:t>
            </a:r>
            <a:endParaRPr sz="2400" dirty="0">
              <a:solidFill>
                <a:schemeClr val="bg1">
                  <a:lumMod val="50000"/>
                </a:schemeClr>
              </a:solidFill>
            </a:endParaRPr>
          </a:p>
          <a:p>
            <a:pPr>
              <a:lnSpc>
                <a:spcPct val="150000"/>
              </a:lnSpc>
            </a:pPr>
            <a:r>
              <a:rPr lang="en-US" sz="2133" b="1" i="1" dirty="0">
                <a:solidFill>
                  <a:schemeClr val="bg1"/>
                </a:solidFill>
                <a:latin typeface="Arial"/>
                <a:ea typeface="Arial"/>
                <a:cs typeface="Arial"/>
                <a:sym typeface="Arial"/>
              </a:rPr>
              <a:t>Step 2: Calculate the </a:t>
            </a:r>
            <a:r>
              <a:rPr lang="en-US" sz="2133" b="1" i="1" dirty="0" smtClean="0">
                <a:solidFill>
                  <a:schemeClr val="bg1"/>
                </a:solidFill>
                <a:latin typeface="Arial"/>
                <a:ea typeface="Arial"/>
                <a:cs typeface="Arial"/>
                <a:sym typeface="Arial"/>
              </a:rPr>
              <a:t>distances (</a:t>
            </a:r>
            <a:r>
              <a:rPr lang="en-US" sz="2133" b="1" i="1" dirty="0">
                <a:solidFill>
                  <a:schemeClr val="bg1"/>
                </a:solidFill>
                <a:latin typeface="Arial"/>
                <a:ea typeface="Arial"/>
                <a:cs typeface="Arial"/>
                <a:sym typeface="Arial"/>
              </a:rPr>
              <a:t>Euclidean) between the new input (test data) and all the training data.</a:t>
            </a:r>
            <a:endParaRPr sz="2400" dirty="0">
              <a:solidFill>
                <a:schemeClr val="bg1"/>
              </a:solidFill>
            </a:endParaRPr>
          </a:p>
          <a:p>
            <a:endParaRPr sz="1867" dirty="0">
              <a:solidFill>
                <a:srgbClr val="000000"/>
              </a:solidFill>
              <a:latin typeface="Arial"/>
              <a:ea typeface="Arial"/>
              <a:cs typeface="Arial"/>
              <a:sym typeface="Arial"/>
            </a:endParaRPr>
          </a:p>
          <a:p>
            <a:endParaRPr sz="1867" dirty="0">
              <a:solidFill>
                <a:srgbClr val="000000"/>
              </a:solidFill>
              <a:latin typeface="Arial"/>
              <a:ea typeface="Arial"/>
              <a:cs typeface="Arial"/>
              <a:sym typeface="Arial"/>
            </a:endParaRPr>
          </a:p>
        </p:txBody>
      </p:sp>
      <p:pic>
        <p:nvPicPr>
          <p:cNvPr id="189" name="Google Shape;189;p12"/>
          <p:cNvPicPr preferRelativeResize="0"/>
          <p:nvPr/>
        </p:nvPicPr>
        <p:blipFill rotWithShape="1">
          <a:blip r:embed="rId3">
            <a:alphaModFix/>
          </a:blip>
          <a:srcRect/>
          <a:stretch/>
        </p:blipFill>
        <p:spPr>
          <a:xfrm>
            <a:off x="380317" y="2670783"/>
            <a:ext cx="7901211" cy="1783133"/>
          </a:xfrm>
          <a:prstGeom prst="rect">
            <a:avLst/>
          </a:prstGeom>
          <a:noFill/>
          <a:ln>
            <a:noFill/>
          </a:ln>
        </p:spPr>
      </p:pic>
      <p:sp>
        <p:nvSpPr>
          <p:cNvPr id="190" name="Google Shape;190;p12"/>
          <p:cNvSpPr txBox="1"/>
          <p:nvPr/>
        </p:nvSpPr>
        <p:spPr>
          <a:xfrm>
            <a:off x="265995" y="4993283"/>
            <a:ext cx="8427948" cy="954053"/>
          </a:xfrm>
          <a:prstGeom prst="rect">
            <a:avLst/>
          </a:prstGeom>
          <a:noFill/>
          <a:ln>
            <a:noFill/>
          </a:ln>
        </p:spPr>
        <p:txBody>
          <a:bodyPr spcFirstLastPara="1" wrap="square" lIns="121900" tIns="60933" rIns="121900" bIns="60933" anchor="t" anchorCtr="0">
            <a:spAutoFit/>
          </a:bodyPr>
          <a:lstStyle/>
          <a:p>
            <a:r>
              <a:rPr lang="en-US" b="1" dirty="0">
                <a:solidFill>
                  <a:schemeClr val="bg2"/>
                </a:solidFill>
                <a:latin typeface="Arial"/>
                <a:ea typeface="Arial"/>
                <a:cs typeface="Arial"/>
                <a:sym typeface="Arial"/>
              </a:rPr>
              <a:t>Python</a:t>
            </a:r>
            <a:r>
              <a:rPr lang="en-US" dirty="0">
                <a:solidFill>
                  <a:schemeClr val="bg2"/>
                </a:solidFill>
                <a:latin typeface="Arial"/>
                <a:ea typeface="Arial"/>
                <a:cs typeface="Arial"/>
                <a:sym typeface="Arial"/>
              </a:rPr>
              <a:t>: </a:t>
            </a:r>
            <a:endParaRPr dirty="0">
              <a:solidFill>
                <a:schemeClr val="bg2"/>
              </a:solidFill>
            </a:endParaRPr>
          </a:p>
          <a:p>
            <a:r>
              <a:rPr lang="en-US" i="1" dirty="0">
                <a:solidFill>
                  <a:schemeClr val="bg2"/>
                </a:solidFill>
                <a:latin typeface="Arial"/>
                <a:ea typeface="Arial"/>
                <a:cs typeface="Arial"/>
                <a:sym typeface="Arial"/>
              </a:rPr>
              <a:t>	</a:t>
            </a:r>
            <a:endParaRPr i="1" dirty="0">
              <a:solidFill>
                <a:schemeClr val="bg2"/>
              </a:solidFill>
              <a:latin typeface="Arial"/>
              <a:ea typeface="Arial"/>
              <a:cs typeface="Arial"/>
              <a:sym typeface="Arial"/>
            </a:endParaRPr>
          </a:p>
          <a:p>
            <a:r>
              <a:rPr lang="en-US" i="1" dirty="0" err="1">
                <a:solidFill>
                  <a:schemeClr val="bg2"/>
                </a:solidFill>
                <a:latin typeface="Arial"/>
                <a:ea typeface="Arial"/>
                <a:cs typeface="Arial"/>
                <a:sym typeface="Arial"/>
              </a:rPr>
              <a:t>dist</a:t>
            </a:r>
            <a:r>
              <a:rPr lang="en-US" i="1" dirty="0">
                <a:solidFill>
                  <a:schemeClr val="bg2"/>
                </a:solidFill>
                <a:latin typeface="Arial"/>
                <a:ea typeface="Arial"/>
                <a:cs typeface="Arial"/>
                <a:sym typeface="Arial"/>
              </a:rPr>
              <a:t> = </a:t>
            </a:r>
            <a:r>
              <a:rPr lang="en-US" i="1" dirty="0" err="1">
                <a:solidFill>
                  <a:schemeClr val="bg2"/>
                </a:solidFill>
                <a:latin typeface="Arial"/>
                <a:ea typeface="Arial"/>
                <a:cs typeface="Arial"/>
                <a:sym typeface="Arial"/>
              </a:rPr>
              <a:t>euclideanDistance</a:t>
            </a:r>
            <a:r>
              <a:rPr lang="en-US" i="1" dirty="0">
                <a:solidFill>
                  <a:schemeClr val="bg2"/>
                </a:solidFill>
                <a:latin typeface="Arial"/>
                <a:ea typeface="Arial"/>
                <a:cs typeface="Arial"/>
                <a:sym typeface="Arial"/>
              </a:rPr>
              <a:t>(</a:t>
            </a:r>
            <a:r>
              <a:rPr lang="en-US" i="1" dirty="0" err="1">
                <a:solidFill>
                  <a:schemeClr val="bg2"/>
                </a:solidFill>
                <a:latin typeface="Arial"/>
                <a:ea typeface="Arial"/>
                <a:cs typeface="Arial"/>
                <a:sym typeface="Arial"/>
              </a:rPr>
              <a:t>testInstance</a:t>
            </a:r>
            <a:r>
              <a:rPr lang="en-US" i="1" dirty="0">
                <a:solidFill>
                  <a:schemeClr val="bg2"/>
                </a:solidFill>
                <a:latin typeface="Arial"/>
                <a:ea typeface="Arial"/>
                <a:cs typeface="Arial"/>
                <a:sym typeface="Arial"/>
              </a:rPr>
              <a:t>, </a:t>
            </a:r>
            <a:r>
              <a:rPr lang="en-US" i="1" dirty="0" err="1">
                <a:solidFill>
                  <a:schemeClr val="bg2"/>
                </a:solidFill>
                <a:latin typeface="Arial"/>
                <a:ea typeface="Arial"/>
                <a:cs typeface="Arial"/>
                <a:sym typeface="Arial"/>
              </a:rPr>
              <a:t>trainingSet</a:t>
            </a:r>
            <a:r>
              <a:rPr lang="en-US" i="1" dirty="0">
                <a:solidFill>
                  <a:schemeClr val="bg2"/>
                </a:solidFill>
                <a:latin typeface="Arial"/>
                <a:ea typeface="Arial"/>
                <a:cs typeface="Arial"/>
                <a:sym typeface="Arial"/>
              </a:rPr>
              <a:t>[x], length)</a:t>
            </a:r>
            <a:endParaRPr i="1" dirty="0">
              <a:solidFill>
                <a:schemeClr val="bg2"/>
              </a:solidFill>
              <a:latin typeface="Arial"/>
              <a:ea typeface="Arial"/>
              <a:cs typeface="Arial"/>
              <a:sym typeface="Arial"/>
            </a:endParaRPr>
          </a:p>
        </p:txBody>
      </p:sp>
      <p:sp>
        <p:nvSpPr>
          <p:cNvPr id="9" name="Title 1"/>
          <p:cNvSpPr txBox="1">
            <a:spLocks/>
          </p:cNvSpPr>
          <p:nvPr/>
        </p:nvSpPr>
        <p:spPr>
          <a:xfrm>
            <a:off x="160866" y="12805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FFFFFF"/>
                </a:solidFill>
              </a:rPr>
              <a:t>K-Nearest Neighbor</a:t>
            </a:r>
            <a:endParaRPr lang="en-US" dirty="0" smtClean="0"/>
          </a:p>
        </p:txBody>
      </p:sp>
      <p:pic>
        <p:nvPicPr>
          <p:cNvPr id="10" name="Picture 2" descr="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5850" y="3562350"/>
            <a:ext cx="3857625" cy="3295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4250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9"/>
                                        </p:tgtEl>
                                        <p:attrNameLst>
                                          <p:attrName>style.visibility</p:attrName>
                                        </p:attrNameLst>
                                      </p:cBhvr>
                                      <p:to>
                                        <p:strVal val="visible"/>
                                      </p:to>
                                    </p:set>
                                    <p:animEffect transition="in" filter="fade">
                                      <p:cBhvr>
                                        <p:cTn id="7" dur="500"/>
                                        <p:tgtEl>
                                          <p:spTgt spid="18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Shape 196"/>
        <p:cNvGrpSpPr/>
        <p:nvPr/>
      </p:nvGrpSpPr>
      <p:grpSpPr>
        <a:xfrm>
          <a:off x="0" y="0"/>
          <a:ext cx="0" cy="0"/>
          <a:chOff x="0" y="0"/>
          <a:chExt cx="0" cy="0"/>
        </a:xfrm>
      </p:grpSpPr>
      <p:sp>
        <p:nvSpPr>
          <p:cNvPr id="198" name="Google Shape;198;p13"/>
          <p:cNvSpPr/>
          <p:nvPr/>
        </p:nvSpPr>
        <p:spPr>
          <a:xfrm>
            <a:off x="152402" y="1143200"/>
            <a:ext cx="11753849" cy="2954537"/>
          </a:xfrm>
          <a:prstGeom prst="rect">
            <a:avLst/>
          </a:prstGeom>
          <a:noFill/>
          <a:ln>
            <a:noFill/>
          </a:ln>
        </p:spPr>
        <p:txBody>
          <a:bodyPr spcFirstLastPara="1" wrap="square" lIns="121900" tIns="60933" rIns="121900" bIns="60933" anchor="t" anchorCtr="0">
            <a:spAutoFit/>
          </a:bodyPr>
          <a:lstStyle/>
          <a:p>
            <a:endParaRPr sz="1867" dirty="0">
              <a:solidFill>
                <a:srgbClr val="595959"/>
              </a:solidFill>
              <a:latin typeface="Arial"/>
              <a:ea typeface="Arial"/>
              <a:cs typeface="Arial"/>
              <a:sym typeface="Arial"/>
            </a:endParaRPr>
          </a:p>
          <a:p>
            <a:pPr>
              <a:lnSpc>
                <a:spcPct val="150000"/>
              </a:lnSpc>
            </a:pPr>
            <a:r>
              <a:rPr lang="en-US" sz="2133" b="1" i="1" dirty="0">
                <a:solidFill>
                  <a:schemeClr val="bg1">
                    <a:lumMod val="50000"/>
                  </a:schemeClr>
                </a:solidFill>
                <a:latin typeface="Arial"/>
                <a:ea typeface="Arial"/>
                <a:cs typeface="Arial"/>
                <a:sym typeface="Arial"/>
              </a:rPr>
              <a:t>Step 1</a:t>
            </a:r>
            <a:r>
              <a:rPr lang="en-US" sz="2133" i="1" dirty="0">
                <a:solidFill>
                  <a:schemeClr val="bg1">
                    <a:lumMod val="50000"/>
                  </a:schemeClr>
                </a:solidFill>
                <a:latin typeface="Arial"/>
                <a:ea typeface="Arial"/>
                <a:cs typeface="Arial"/>
                <a:sym typeface="Arial"/>
              </a:rPr>
              <a:t>: Find the value for K</a:t>
            </a:r>
            <a:endParaRPr sz="2400" dirty="0">
              <a:solidFill>
                <a:schemeClr val="bg1">
                  <a:lumMod val="50000"/>
                </a:schemeClr>
              </a:solidFill>
            </a:endParaRPr>
          </a:p>
          <a:p>
            <a:pPr>
              <a:lnSpc>
                <a:spcPct val="150000"/>
              </a:lnSpc>
            </a:pPr>
            <a:r>
              <a:rPr lang="en-US" sz="2133" b="1" i="1" dirty="0">
                <a:solidFill>
                  <a:schemeClr val="bg1">
                    <a:lumMod val="50000"/>
                  </a:schemeClr>
                </a:solidFill>
                <a:latin typeface="Arial"/>
                <a:ea typeface="Arial"/>
                <a:cs typeface="Arial"/>
                <a:sym typeface="Arial"/>
              </a:rPr>
              <a:t>Step 2: </a:t>
            </a:r>
            <a:r>
              <a:rPr lang="en-US" sz="2133" i="1" dirty="0">
                <a:solidFill>
                  <a:schemeClr val="bg1">
                    <a:lumMod val="50000"/>
                  </a:schemeClr>
                </a:solidFill>
                <a:latin typeface="Arial"/>
                <a:ea typeface="Arial"/>
                <a:cs typeface="Arial"/>
                <a:sym typeface="Arial"/>
              </a:rPr>
              <a:t>Calculate </a:t>
            </a:r>
            <a:r>
              <a:rPr lang="en-US" sz="2133" i="1" dirty="0" smtClean="0">
                <a:solidFill>
                  <a:schemeClr val="bg1">
                    <a:lumMod val="50000"/>
                  </a:schemeClr>
                </a:solidFill>
                <a:latin typeface="Arial"/>
                <a:ea typeface="Arial"/>
                <a:cs typeface="Arial"/>
                <a:sym typeface="Arial"/>
              </a:rPr>
              <a:t>the distances</a:t>
            </a:r>
            <a:endParaRPr sz="2400" dirty="0">
              <a:solidFill>
                <a:schemeClr val="bg1">
                  <a:lumMod val="50000"/>
                </a:schemeClr>
              </a:solidFill>
            </a:endParaRPr>
          </a:p>
          <a:p>
            <a:pPr>
              <a:lnSpc>
                <a:spcPct val="150000"/>
              </a:lnSpc>
            </a:pPr>
            <a:r>
              <a:rPr lang="en-US" sz="2133" b="1" i="1" dirty="0">
                <a:solidFill>
                  <a:schemeClr val="bg1"/>
                </a:solidFill>
                <a:latin typeface="Arial"/>
                <a:ea typeface="Arial"/>
                <a:cs typeface="Arial"/>
                <a:sym typeface="Arial"/>
              </a:rPr>
              <a:t>Step 3: Sort the distance and determine k nearest neighbors based on minimum distance values</a:t>
            </a:r>
            <a:endParaRPr sz="2400" dirty="0">
              <a:solidFill>
                <a:schemeClr val="bg1"/>
              </a:solidFill>
            </a:endParaRPr>
          </a:p>
          <a:p>
            <a:endParaRPr sz="1867" dirty="0">
              <a:solidFill>
                <a:srgbClr val="000000"/>
              </a:solidFill>
              <a:latin typeface="Arial"/>
              <a:ea typeface="Arial"/>
              <a:cs typeface="Arial"/>
              <a:sym typeface="Arial"/>
            </a:endParaRPr>
          </a:p>
          <a:p>
            <a:endParaRPr sz="1867" dirty="0">
              <a:solidFill>
                <a:srgbClr val="000000"/>
              </a:solidFill>
              <a:latin typeface="Arial"/>
              <a:ea typeface="Arial"/>
              <a:cs typeface="Arial"/>
              <a:sym typeface="Arial"/>
            </a:endParaRPr>
          </a:p>
        </p:txBody>
      </p:sp>
      <p:sp>
        <p:nvSpPr>
          <p:cNvPr id="199" name="Google Shape;199;p13"/>
          <p:cNvSpPr txBox="1"/>
          <p:nvPr/>
        </p:nvSpPr>
        <p:spPr>
          <a:xfrm>
            <a:off x="281609" y="4159255"/>
            <a:ext cx="2888974" cy="677054"/>
          </a:xfrm>
          <a:prstGeom prst="rect">
            <a:avLst/>
          </a:prstGeom>
          <a:noFill/>
          <a:ln>
            <a:noFill/>
          </a:ln>
        </p:spPr>
        <p:txBody>
          <a:bodyPr spcFirstLastPara="1" wrap="square" lIns="121900" tIns="60933" rIns="121900" bIns="60933" anchor="t" anchorCtr="0">
            <a:spAutoFit/>
          </a:bodyPr>
          <a:lstStyle/>
          <a:p>
            <a:r>
              <a:rPr lang="en-US" b="1" dirty="0">
                <a:solidFill>
                  <a:schemeClr val="bg2">
                    <a:lumMod val="90000"/>
                  </a:schemeClr>
                </a:solidFill>
                <a:latin typeface="Arial"/>
                <a:ea typeface="Arial"/>
                <a:cs typeface="Arial"/>
                <a:sym typeface="Arial"/>
              </a:rPr>
              <a:t>Python</a:t>
            </a:r>
            <a:r>
              <a:rPr lang="en-US" dirty="0">
                <a:solidFill>
                  <a:schemeClr val="bg2">
                    <a:lumMod val="90000"/>
                  </a:schemeClr>
                </a:solidFill>
                <a:latin typeface="Arial"/>
                <a:ea typeface="Arial"/>
                <a:cs typeface="Arial"/>
                <a:sym typeface="Arial"/>
              </a:rPr>
              <a:t>: </a:t>
            </a:r>
            <a:endParaRPr dirty="0">
              <a:solidFill>
                <a:schemeClr val="bg2">
                  <a:lumMod val="90000"/>
                </a:schemeClr>
              </a:solidFill>
            </a:endParaRPr>
          </a:p>
          <a:p>
            <a:r>
              <a:rPr lang="en-US" dirty="0" err="1">
                <a:solidFill>
                  <a:schemeClr val="bg2">
                    <a:lumMod val="90000"/>
                  </a:schemeClr>
                </a:solidFill>
                <a:latin typeface="Arial"/>
                <a:ea typeface="Arial"/>
                <a:cs typeface="Arial"/>
                <a:sym typeface="Arial"/>
              </a:rPr>
              <a:t>distances.sort</a:t>
            </a:r>
            <a:r>
              <a:rPr lang="en-US" dirty="0">
                <a:solidFill>
                  <a:schemeClr val="bg2">
                    <a:lumMod val="90000"/>
                  </a:schemeClr>
                </a:solidFill>
                <a:latin typeface="Arial"/>
                <a:ea typeface="Arial"/>
                <a:cs typeface="Arial"/>
                <a:sym typeface="Arial"/>
              </a:rPr>
              <a:t>()</a:t>
            </a:r>
            <a:endParaRPr dirty="0">
              <a:solidFill>
                <a:schemeClr val="bg2">
                  <a:lumMod val="90000"/>
                </a:schemeClr>
              </a:solidFill>
              <a:latin typeface="Arial"/>
              <a:ea typeface="Arial"/>
              <a:cs typeface="Arial"/>
              <a:sym typeface="Arial"/>
            </a:endParaRPr>
          </a:p>
        </p:txBody>
      </p:sp>
      <p:sp>
        <p:nvSpPr>
          <p:cNvPr id="6" name="Title 1"/>
          <p:cNvSpPr txBox="1">
            <a:spLocks/>
          </p:cNvSpPr>
          <p:nvPr/>
        </p:nvSpPr>
        <p:spPr>
          <a:xfrm>
            <a:off x="160866" y="12805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FFFFFF"/>
                </a:solidFill>
              </a:rPr>
              <a:t>K-Nearest Neighbor</a:t>
            </a:r>
            <a:endParaRPr lang="en-US" dirty="0" smtClean="0"/>
          </a:p>
        </p:txBody>
      </p:sp>
    </p:spTree>
    <p:extLst>
      <p:ext uri="{BB962C8B-B14F-4D97-AF65-F5344CB8AC3E}">
        <p14:creationId xmlns:p14="http://schemas.microsoft.com/office/powerpoint/2010/main" val="8099006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7485" y="0"/>
            <a:ext cx="3490196" cy="1402466"/>
          </a:xfrm>
        </p:spPr>
        <p:txBody>
          <a:bodyPr anchor="ctr">
            <a:normAutofit/>
          </a:bodyPr>
          <a:lstStyle/>
          <a:p>
            <a:r>
              <a:rPr lang="en-US" sz="4800"/>
              <a:t>About Me</a:t>
            </a:r>
          </a:p>
        </p:txBody>
      </p:sp>
      <p:sp>
        <p:nvSpPr>
          <p:cNvPr id="8" name="Freeform: Shape 7">
            <a:extLst>
              <a:ext uri="{FF2B5EF4-FFF2-40B4-BE49-F238E27FC236}">
                <a16:creationId xmlns:a16="http://schemas.microsoft.com/office/drawing/2014/main" xmlns="" id="{DFF2AC85-FAA0-4844-813F-83C04D7382E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xmlns="" id="{89CC0F1E-BAA2-47B1-8F83-7ECB9FD9E00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719343" y="880533"/>
            <a:ext cx="6469609" cy="4989915"/>
          </a:xfrm>
        </p:spPr>
        <p:txBody>
          <a:bodyPr anchor="ctr">
            <a:normAutofit/>
          </a:bodyPr>
          <a:lstStyle/>
          <a:p>
            <a:pPr marL="381000" indent="-342900">
              <a:lnSpc>
                <a:spcPct val="200000"/>
              </a:lnSpc>
              <a:spcBef>
                <a:spcPts val="600"/>
              </a:spcBef>
              <a:buSzPts val="3000"/>
            </a:pPr>
            <a:r>
              <a:rPr lang="en-US" sz="2200" dirty="0">
                <a:solidFill>
                  <a:schemeClr val="tx2">
                    <a:lumMod val="50000"/>
                  </a:schemeClr>
                </a:solidFill>
              </a:rPr>
              <a:t>Pronunciation of my name: </a:t>
            </a:r>
            <a:r>
              <a:rPr lang="en-US" sz="2200" dirty="0" err="1">
                <a:solidFill>
                  <a:schemeClr val="tx2">
                    <a:lumMod val="50000"/>
                  </a:schemeClr>
                </a:solidFill>
              </a:rPr>
              <a:t>Tzan</a:t>
            </a:r>
            <a:endParaRPr lang="en-US" sz="2200" dirty="0">
              <a:solidFill>
                <a:schemeClr val="tx2">
                  <a:lumMod val="50000"/>
                </a:schemeClr>
              </a:solidFill>
            </a:endParaRPr>
          </a:p>
          <a:p>
            <a:pPr marL="381000" indent="-342900">
              <a:lnSpc>
                <a:spcPct val="200000"/>
              </a:lnSpc>
              <a:spcBef>
                <a:spcPts val="600"/>
              </a:spcBef>
              <a:buSzPts val="3000"/>
            </a:pPr>
            <a:r>
              <a:rPr lang="en-US" sz="2200" dirty="0">
                <a:solidFill>
                  <a:schemeClr val="tx2">
                    <a:lumMod val="50000"/>
                  </a:schemeClr>
                </a:solidFill>
              </a:rPr>
              <a:t>Bachelor degree in Automation. </a:t>
            </a:r>
          </a:p>
          <a:p>
            <a:pPr marL="381000" indent="-342900">
              <a:lnSpc>
                <a:spcPct val="200000"/>
              </a:lnSpc>
              <a:spcBef>
                <a:spcPts val="600"/>
              </a:spcBef>
              <a:buSzPts val="3000"/>
            </a:pPr>
            <a:r>
              <a:rPr lang="en-US" sz="2200" dirty="0">
                <a:solidFill>
                  <a:schemeClr val="tx2">
                    <a:lumMod val="50000"/>
                  </a:schemeClr>
                </a:solidFill>
              </a:rPr>
              <a:t>Master degree in Embedded and Intelligent System.</a:t>
            </a:r>
          </a:p>
          <a:p>
            <a:pPr marL="381000" indent="-342900">
              <a:lnSpc>
                <a:spcPct val="200000"/>
              </a:lnSpc>
              <a:spcBef>
                <a:spcPts val="600"/>
              </a:spcBef>
              <a:buSzPts val="3000"/>
            </a:pPr>
            <a:r>
              <a:rPr lang="en-US" sz="2200" dirty="0">
                <a:solidFill>
                  <a:schemeClr val="tx2">
                    <a:lumMod val="50000"/>
                  </a:schemeClr>
                </a:solidFill>
              </a:rPr>
              <a:t>Worked at Smart eye – eye tracking techniques</a:t>
            </a:r>
          </a:p>
          <a:p>
            <a:pPr marL="381000" indent="-342900">
              <a:lnSpc>
                <a:spcPct val="200000"/>
              </a:lnSpc>
              <a:spcBef>
                <a:spcPts val="600"/>
              </a:spcBef>
              <a:buSzPts val="3000"/>
            </a:pPr>
            <a:r>
              <a:rPr lang="en-US" sz="2200" dirty="0">
                <a:solidFill>
                  <a:schemeClr val="tx2">
                    <a:lumMod val="50000"/>
                  </a:schemeClr>
                </a:solidFill>
              </a:rPr>
              <a:t>Worked at CEVT as a software developer</a:t>
            </a:r>
          </a:p>
          <a:p>
            <a:pPr marL="381000" indent="-342900">
              <a:lnSpc>
                <a:spcPct val="200000"/>
              </a:lnSpc>
              <a:spcBef>
                <a:spcPts val="600"/>
              </a:spcBef>
              <a:buSzPts val="3000"/>
            </a:pPr>
            <a:r>
              <a:rPr lang="en-US" sz="2200" dirty="0">
                <a:solidFill>
                  <a:schemeClr val="tx2">
                    <a:lumMod val="50000"/>
                  </a:schemeClr>
                </a:solidFill>
              </a:rPr>
              <a:t>Working at Volvo cars as a software developer</a:t>
            </a:r>
            <a:endParaRPr lang="en-US" altLang="zh-CN" sz="2200" dirty="0">
              <a:solidFill>
                <a:schemeClr val="tx2">
                  <a:lumMod val="50000"/>
                </a:schemeClr>
              </a:solidFill>
            </a:endParaRPr>
          </a:p>
          <a:p>
            <a:endParaRPr lang="en-US" altLang="zh-CN" sz="2200" dirty="0">
              <a:solidFill>
                <a:schemeClr val="bg1"/>
              </a:solidFill>
            </a:endParaRPr>
          </a:p>
          <a:p>
            <a:endParaRPr lang="en-US" sz="2200" dirty="0">
              <a:solidFill>
                <a:schemeClr val="bg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29040"/>
            <a:ext cx="3085974" cy="4628960"/>
          </a:xfrm>
          <a:prstGeom prst="rect">
            <a:avLst/>
          </a:prstGeom>
        </p:spPr>
      </p:pic>
    </p:spTree>
    <p:extLst>
      <p:ext uri="{BB962C8B-B14F-4D97-AF65-F5344CB8AC3E}">
        <p14:creationId xmlns:p14="http://schemas.microsoft.com/office/powerpoint/2010/main" val="191583460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Shape 203"/>
        <p:cNvGrpSpPr/>
        <p:nvPr/>
      </p:nvGrpSpPr>
      <p:grpSpPr>
        <a:xfrm>
          <a:off x="0" y="0"/>
          <a:ext cx="0" cy="0"/>
          <a:chOff x="0" y="0"/>
          <a:chExt cx="0" cy="0"/>
        </a:xfrm>
      </p:grpSpPr>
      <p:sp>
        <p:nvSpPr>
          <p:cNvPr id="205" name="Google Shape;205;p14"/>
          <p:cNvSpPr/>
          <p:nvPr/>
        </p:nvSpPr>
        <p:spPr>
          <a:xfrm>
            <a:off x="152402" y="1143201"/>
            <a:ext cx="11753849" cy="3159593"/>
          </a:xfrm>
          <a:prstGeom prst="rect">
            <a:avLst/>
          </a:prstGeom>
          <a:noFill/>
          <a:ln>
            <a:noFill/>
          </a:ln>
        </p:spPr>
        <p:txBody>
          <a:bodyPr spcFirstLastPara="1" wrap="square" lIns="121900" tIns="60933" rIns="121900" bIns="60933" anchor="t" anchorCtr="0">
            <a:spAutoFit/>
          </a:bodyPr>
          <a:lstStyle/>
          <a:p>
            <a:pPr>
              <a:lnSpc>
                <a:spcPct val="150000"/>
              </a:lnSpc>
            </a:pPr>
            <a:r>
              <a:rPr lang="en-US" sz="2133" b="1" i="1" dirty="0" smtClean="0">
                <a:solidFill>
                  <a:schemeClr val="bg1">
                    <a:lumMod val="65000"/>
                  </a:schemeClr>
                </a:solidFill>
                <a:latin typeface="Arial"/>
                <a:ea typeface="Arial"/>
                <a:cs typeface="Arial"/>
                <a:sym typeface="Arial"/>
              </a:rPr>
              <a:t>Step </a:t>
            </a:r>
            <a:r>
              <a:rPr lang="en-US" sz="2133" b="1" i="1" dirty="0">
                <a:solidFill>
                  <a:schemeClr val="bg1">
                    <a:lumMod val="65000"/>
                  </a:schemeClr>
                </a:solidFill>
                <a:latin typeface="Arial"/>
                <a:ea typeface="Arial"/>
                <a:cs typeface="Arial"/>
                <a:sym typeface="Arial"/>
              </a:rPr>
              <a:t>1</a:t>
            </a:r>
            <a:r>
              <a:rPr lang="en-US" sz="2133" i="1" dirty="0">
                <a:solidFill>
                  <a:schemeClr val="bg1">
                    <a:lumMod val="65000"/>
                  </a:schemeClr>
                </a:solidFill>
                <a:latin typeface="Arial"/>
                <a:ea typeface="Arial"/>
                <a:cs typeface="Arial"/>
                <a:sym typeface="Arial"/>
              </a:rPr>
              <a:t>: Find the value for K</a:t>
            </a:r>
            <a:endParaRPr sz="2400" dirty="0">
              <a:solidFill>
                <a:schemeClr val="bg1">
                  <a:lumMod val="65000"/>
                </a:schemeClr>
              </a:solidFill>
            </a:endParaRPr>
          </a:p>
          <a:p>
            <a:pPr>
              <a:lnSpc>
                <a:spcPct val="150000"/>
              </a:lnSpc>
            </a:pPr>
            <a:r>
              <a:rPr lang="en-US" sz="2133" b="1" i="1" dirty="0">
                <a:solidFill>
                  <a:schemeClr val="bg1">
                    <a:lumMod val="65000"/>
                  </a:schemeClr>
                </a:solidFill>
                <a:latin typeface="Arial"/>
                <a:ea typeface="Arial"/>
                <a:cs typeface="Arial"/>
                <a:sym typeface="Arial"/>
              </a:rPr>
              <a:t>Step 2: </a:t>
            </a:r>
            <a:r>
              <a:rPr lang="en-US" sz="2133" i="1" dirty="0">
                <a:solidFill>
                  <a:schemeClr val="bg1">
                    <a:lumMod val="65000"/>
                  </a:schemeClr>
                </a:solidFill>
                <a:latin typeface="Arial"/>
                <a:ea typeface="Arial"/>
                <a:cs typeface="Arial"/>
                <a:sym typeface="Arial"/>
              </a:rPr>
              <a:t>Calculate the </a:t>
            </a:r>
            <a:r>
              <a:rPr lang="en-US" sz="2133" i="1" dirty="0" smtClean="0">
                <a:solidFill>
                  <a:schemeClr val="bg1">
                    <a:lumMod val="65000"/>
                  </a:schemeClr>
                </a:solidFill>
                <a:latin typeface="Arial"/>
                <a:ea typeface="Arial"/>
                <a:cs typeface="Arial"/>
                <a:sym typeface="Arial"/>
              </a:rPr>
              <a:t>distances</a:t>
            </a:r>
            <a:endParaRPr sz="2400" dirty="0">
              <a:solidFill>
                <a:schemeClr val="bg1">
                  <a:lumMod val="65000"/>
                </a:schemeClr>
              </a:solidFill>
            </a:endParaRPr>
          </a:p>
          <a:p>
            <a:pPr>
              <a:lnSpc>
                <a:spcPct val="150000"/>
              </a:lnSpc>
            </a:pPr>
            <a:r>
              <a:rPr lang="en-US" sz="2133" b="1" i="1" dirty="0">
                <a:solidFill>
                  <a:schemeClr val="bg1">
                    <a:lumMod val="65000"/>
                  </a:schemeClr>
                </a:solidFill>
                <a:latin typeface="Arial"/>
                <a:ea typeface="Arial"/>
                <a:cs typeface="Arial"/>
                <a:sym typeface="Arial"/>
              </a:rPr>
              <a:t>Step 3: </a:t>
            </a:r>
            <a:r>
              <a:rPr lang="en-US" sz="2133" i="1" dirty="0">
                <a:solidFill>
                  <a:schemeClr val="bg1">
                    <a:lumMod val="65000"/>
                  </a:schemeClr>
                </a:solidFill>
                <a:latin typeface="Arial"/>
                <a:ea typeface="Arial"/>
                <a:cs typeface="Arial"/>
                <a:sym typeface="Arial"/>
              </a:rPr>
              <a:t>Sort the distance and </a:t>
            </a:r>
            <a:r>
              <a:rPr lang="en-US" sz="2133" i="1" dirty="0" smtClean="0">
                <a:solidFill>
                  <a:schemeClr val="bg1">
                    <a:lumMod val="65000"/>
                  </a:schemeClr>
                </a:solidFill>
                <a:latin typeface="Arial"/>
                <a:ea typeface="Arial"/>
                <a:cs typeface="Arial"/>
                <a:sym typeface="Arial"/>
              </a:rPr>
              <a:t>find closet neighbors</a:t>
            </a:r>
          </a:p>
          <a:p>
            <a:pPr>
              <a:lnSpc>
                <a:spcPct val="150000"/>
              </a:lnSpc>
            </a:pPr>
            <a:r>
              <a:rPr lang="en-US" sz="2133" b="1" i="1" dirty="0" smtClean="0">
                <a:solidFill>
                  <a:schemeClr val="bg1"/>
                </a:solidFill>
                <a:latin typeface="Arial"/>
                <a:ea typeface="Arial"/>
                <a:cs typeface="Arial"/>
                <a:sym typeface="Arial"/>
              </a:rPr>
              <a:t>Step </a:t>
            </a:r>
            <a:r>
              <a:rPr lang="en-US" sz="2133" b="1" i="1" dirty="0">
                <a:solidFill>
                  <a:schemeClr val="bg1"/>
                </a:solidFill>
                <a:latin typeface="Arial"/>
                <a:ea typeface="Arial"/>
                <a:cs typeface="Arial"/>
                <a:sym typeface="Arial"/>
              </a:rPr>
              <a:t>4: </a:t>
            </a:r>
            <a:r>
              <a:rPr lang="en-US" sz="2133" i="1" dirty="0">
                <a:solidFill>
                  <a:schemeClr val="bg1"/>
                </a:solidFill>
                <a:latin typeface="Arial"/>
                <a:ea typeface="Arial"/>
                <a:cs typeface="Arial"/>
                <a:sym typeface="Arial"/>
              </a:rPr>
              <a:t>Analyze the category of those </a:t>
            </a:r>
            <a:r>
              <a:rPr lang="en-US" sz="2133" i="1" dirty="0" smtClean="0">
                <a:solidFill>
                  <a:schemeClr val="bg1"/>
                </a:solidFill>
                <a:latin typeface="Arial"/>
                <a:ea typeface="Arial"/>
                <a:cs typeface="Arial"/>
                <a:sym typeface="Arial"/>
              </a:rPr>
              <a:t>neighbors.</a:t>
            </a:r>
          </a:p>
          <a:p>
            <a:pPr>
              <a:lnSpc>
                <a:spcPct val="150000"/>
              </a:lnSpc>
            </a:pPr>
            <a:r>
              <a:rPr lang="en-US" sz="2133" i="1" dirty="0">
                <a:solidFill>
                  <a:schemeClr val="bg1"/>
                </a:solidFill>
                <a:latin typeface="Arial"/>
                <a:ea typeface="Arial"/>
                <a:cs typeface="Arial"/>
                <a:sym typeface="Arial"/>
              </a:rPr>
              <a:t>	A</a:t>
            </a:r>
            <a:r>
              <a:rPr lang="en-US" sz="2133" i="1" dirty="0" smtClean="0">
                <a:solidFill>
                  <a:schemeClr val="bg1"/>
                </a:solidFill>
                <a:latin typeface="Arial"/>
                <a:ea typeface="Arial"/>
                <a:cs typeface="Arial"/>
                <a:sym typeface="Arial"/>
              </a:rPr>
              <a:t>ssign </a:t>
            </a:r>
            <a:r>
              <a:rPr lang="en-US" sz="2133" i="1" dirty="0">
                <a:solidFill>
                  <a:schemeClr val="bg1"/>
                </a:solidFill>
                <a:latin typeface="Arial"/>
                <a:ea typeface="Arial"/>
                <a:cs typeface="Arial"/>
                <a:sym typeface="Arial"/>
              </a:rPr>
              <a:t>the category for the test data based on majority vote</a:t>
            </a:r>
            <a:endParaRPr sz="2400" dirty="0">
              <a:solidFill>
                <a:schemeClr val="bg1"/>
              </a:solidFill>
            </a:endParaRPr>
          </a:p>
          <a:p>
            <a:endParaRPr sz="1867" dirty="0">
              <a:solidFill>
                <a:srgbClr val="000000"/>
              </a:solidFill>
              <a:latin typeface="Arial"/>
              <a:ea typeface="Arial"/>
              <a:cs typeface="Arial"/>
              <a:sym typeface="Arial"/>
            </a:endParaRPr>
          </a:p>
          <a:p>
            <a:endParaRPr sz="1867" dirty="0">
              <a:solidFill>
                <a:srgbClr val="000000"/>
              </a:solidFill>
              <a:latin typeface="Arial"/>
              <a:ea typeface="Arial"/>
              <a:cs typeface="Arial"/>
              <a:sym typeface="Arial"/>
            </a:endParaRPr>
          </a:p>
        </p:txBody>
      </p:sp>
      <p:sp>
        <p:nvSpPr>
          <p:cNvPr id="206" name="Google Shape;206;p14" descr="mage result for majority vote"/>
          <p:cNvSpPr/>
          <p:nvPr/>
        </p:nvSpPr>
        <p:spPr>
          <a:xfrm>
            <a:off x="0" y="0"/>
            <a:ext cx="406400" cy="406400"/>
          </a:xfrm>
          <a:prstGeom prst="rect">
            <a:avLst/>
          </a:prstGeom>
          <a:noFill/>
          <a:ln>
            <a:noFill/>
          </a:ln>
        </p:spPr>
        <p:txBody>
          <a:bodyPr spcFirstLastPara="1" wrap="square" lIns="121900" tIns="60933" rIns="121900" bIns="60933" anchor="t" anchorCtr="0">
            <a:noAutofit/>
          </a:bodyPr>
          <a:lstStyle/>
          <a:p>
            <a:endParaRPr sz="1867">
              <a:solidFill>
                <a:srgbClr val="000000"/>
              </a:solidFill>
              <a:latin typeface="Arial"/>
              <a:ea typeface="Arial"/>
              <a:cs typeface="Arial"/>
              <a:sym typeface="Arial"/>
            </a:endParaRPr>
          </a:p>
        </p:txBody>
      </p:sp>
      <p:sp>
        <p:nvSpPr>
          <p:cNvPr id="207" name="Google Shape;207;p14" descr="mage result for majority vote"/>
          <p:cNvSpPr/>
          <p:nvPr/>
        </p:nvSpPr>
        <p:spPr>
          <a:xfrm>
            <a:off x="203200" y="203200"/>
            <a:ext cx="406400" cy="406400"/>
          </a:xfrm>
          <a:prstGeom prst="rect">
            <a:avLst/>
          </a:prstGeom>
          <a:noFill/>
          <a:ln>
            <a:noFill/>
          </a:ln>
        </p:spPr>
        <p:txBody>
          <a:bodyPr spcFirstLastPara="1" wrap="square" lIns="121900" tIns="60933" rIns="121900" bIns="60933" anchor="t" anchorCtr="0">
            <a:noAutofit/>
          </a:bodyPr>
          <a:lstStyle/>
          <a:p>
            <a:endParaRPr sz="1867">
              <a:solidFill>
                <a:srgbClr val="000000"/>
              </a:solidFill>
              <a:latin typeface="Arial"/>
              <a:ea typeface="Arial"/>
              <a:cs typeface="Arial"/>
              <a:sym typeface="Arial"/>
            </a:endParaRPr>
          </a:p>
        </p:txBody>
      </p:sp>
      <p:sp>
        <p:nvSpPr>
          <p:cNvPr id="208" name="Google Shape;208;p14" descr="mage result for majority vote"/>
          <p:cNvSpPr/>
          <p:nvPr/>
        </p:nvSpPr>
        <p:spPr>
          <a:xfrm>
            <a:off x="406400" y="406400"/>
            <a:ext cx="406400" cy="406400"/>
          </a:xfrm>
          <a:prstGeom prst="rect">
            <a:avLst/>
          </a:prstGeom>
          <a:noFill/>
          <a:ln>
            <a:noFill/>
          </a:ln>
        </p:spPr>
        <p:txBody>
          <a:bodyPr spcFirstLastPara="1" wrap="square" lIns="121900" tIns="60933" rIns="121900" bIns="60933" anchor="t" anchorCtr="0">
            <a:noAutofit/>
          </a:bodyPr>
          <a:lstStyle/>
          <a:p>
            <a:endParaRPr sz="1867">
              <a:solidFill>
                <a:srgbClr val="000000"/>
              </a:solidFill>
              <a:latin typeface="Arial"/>
              <a:ea typeface="Arial"/>
              <a:cs typeface="Arial"/>
              <a:sym typeface="Arial"/>
            </a:endParaRPr>
          </a:p>
        </p:txBody>
      </p:sp>
      <p:pic>
        <p:nvPicPr>
          <p:cNvPr id="209" name="Google Shape;209;p14" descr="mage result for majority vote"/>
          <p:cNvPicPr preferRelativeResize="0"/>
          <p:nvPr/>
        </p:nvPicPr>
        <p:blipFill rotWithShape="1">
          <a:blip r:embed="rId3">
            <a:alphaModFix/>
          </a:blip>
          <a:srcRect/>
          <a:stretch/>
        </p:blipFill>
        <p:spPr>
          <a:xfrm>
            <a:off x="8517835" y="4373217"/>
            <a:ext cx="3674165" cy="2488273"/>
          </a:xfrm>
          <a:prstGeom prst="rect">
            <a:avLst/>
          </a:prstGeom>
          <a:noFill/>
          <a:ln>
            <a:noFill/>
          </a:ln>
        </p:spPr>
      </p:pic>
      <p:sp>
        <p:nvSpPr>
          <p:cNvPr id="9" name="Title 1"/>
          <p:cNvSpPr txBox="1">
            <a:spLocks/>
          </p:cNvSpPr>
          <p:nvPr/>
        </p:nvSpPr>
        <p:spPr>
          <a:xfrm>
            <a:off x="160866" y="12805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FFFFFF"/>
                </a:solidFill>
              </a:rPr>
              <a:t>K-Nearest Neighbor</a:t>
            </a:r>
            <a:endParaRPr lang="en-US" dirty="0" smtClean="0"/>
          </a:p>
        </p:txBody>
      </p:sp>
    </p:spTree>
    <p:extLst>
      <p:ext uri="{BB962C8B-B14F-4D97-AF65-F5344CB8AC3E}">
        <p14:creationId xmlns:p14="http://schemas.microsoft.com/office/powerpoint/2010/main" val="11873656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Shape 213"/>
        <p:cNvGrpSpPr/>
        <p:nvPr/>
      </p:nvGrpSpPr>
      <p:grpSpPr>
        <a:xfrm>
          <a:off x="0" y="0"/>
          <a:ext cx="0" cy="0"/>
          <a:chOff x="0" y="0"/>
          <a:chExt cx="0" cy="0"/>
        </a:xfrm>
      </p:grpSpPr>
      <p:sp>
        <p:nvSpPr>
          <p:cNvPr id="215" name="Google Shape;215;p15"/>
          <p:cNvSpPr/>
          <p:nvPr/>
        </p:nvSpPr>
        <p:spPr>
          <a:xfrm>
            <a:off x="160866" y="1153140"/>
            <a:ext cx="11753849" cy="3159593"/>
          </a:xfrm>
          <a:prstGeom prst="rect">
            <a:avLst/>
          </a:prstGeom>
          <a:noFill/>
          <a:ln>
            <a:noFill/>
          </a:ln>
        </p:spPr>
        <p:txBody>
          <a:bodyPr spcFirstLastPara="1" wrap="square" lIns="121900" tIns="60933" rIns="121900" bIns="60933" anchor="t" anchorCtr="0">
            <a:spAutoFit/>
          </a:bodyPr>
          <a:lstStyle/>
          <a:p>
            <a:pPr>
              <a:lnSpc>
                <a:spcPct val="150000"/>
              </a:lnSpc>
            </a:pPr>
            <a:r>
              <a:rPr lang="en-US" sz="2133" b="1" i="1" dirty="0" smtClean="0">
                <a:solidFill>
                  <a:schemeClr val="bg1">
                    <a:lumMod val="65000"/>
                  </a:schemeClr>
                </a:solidFill>
                <a:latin typeface="Arial"/>
                <a:ea typeface="Arial"/>
                <a:cs typeface="Arial"/>
                <a:sym typeface="Arial"/>
              </a:rPr>
              <a:t>Step </a:t>
            </a:r>
            <a:r>
              <a:rPr lang="en-US" sz="2133" b="1" i="1" dirty="0">
                <a:solidFill>
                  <a:schemeClr val="bg1">
                    <a:lumMod val="65000"/>
                  </a:schemeClr>
                </a:solidFill>
                <a:latin typeface="Arial"/>
                <a:ea typeface="Arial"/>
                <a:cs typeface="Arial"/>
                <a:sym typeface="Arial"/>
              </a:rPr>
              <a:t>1</a:t>
            </a:r>
            <a:r>
              <a:rPr lang="en-US" sz="2133" i="1" dirty="0">
                <a:solidFill>
                  <a:schemeClr val="bg1">
                    <a:lumMod val="65000"/>
                  </a:schemeClr>
                </a:solidFill>
                <a:latin typeface="Arial"/>
                <a:ea typeface="Arial"/>
                <a:cs typeface="Arial"/>
                <a:sym typeface="Arial"/>
              </a:rPr>
              <a:t>: Find the value for K</a:t>
            </a:r>
            <a:endParaRPr lang="en-US" sz="2400" dirty="0">
              <a:solidFill>
                <a:schemeClr val="bg1">
                  <a:lumMod val="65000"/>
                </a:schemeClr>
              </a:solidFill>
            </a:endParaRPr>
          </a:p>
          <a:p>
            <a:pPr>
              <a:lnSpc>
                <a:spcPct val="150000"/>
              </a:lnSpc>
            </a:pPr>
            <a:r>
              <a:rPr lang="en-US" sz="2133" b="1" i="1" dirty="0">
                <a:solidFill>
                  <a:schemeClr val="bg1">
                    <a:lumMod val="65000"/>
                  </a:schemeClr>
                </a:solidFill>
                <a:latin typeface="Arial"/>
                <a:ea typeface="Arial"/>
                <a:cs typeface="Arial"/>
                <a:sym typeface="Arial"/>
              </a:rPr>
              <a:t>Step 2: </a:t>
            </a:r>
            <a:r>
              <a:rPr lang="en-US" sz="2133" i="1" dirty="0">
                <a:solidFill>
                  <a:schemeClr val="bg1">
                    <a:lumMod val="65000"/>
                  </a:schemeClr>
                </a:solidFill>
                <a:latin typeface="Arial"/>
                <a:ea typeface="Arial"/>
                <a:cs typeface="Arial"/>
                <a:sym typeface="Arial"/>
              </a:rPr>
              <a:t>Calculate the distances</a:t>
            </a:r>
            <a:endParaRPr lang="en-US" sz="2400" dirty="0">
              <a:solidFill>
                <a:schemeClr val="bg1">
                  <a:lumMod val="65000"/>
                </a:schemeClr>
              </a:solidFill>
            </a:endParaRPr>
          </a:p>
          <a:p>
            <a:pPr>
              <a:lnSpc>
                <a:spcPct val="150000"/>
              </a:lnSpc>
            </a:pPr>
            <a:r>
              <a:rPr lang="en-US" sz="2133" b="1" i="1" dirty="0">
                <a:solidFill>
                  <a:schemeClr val="bg1">
                    <a:lumMod val="65000"/>
                  </a:schemeClr>
                </a:solidFill>
                <a:latin typeface="Arial"/>
                <a:ea typeface="Arial"/>
                <a:cs typeface="Arial"/>
                <a:sym typeface="Arial"/>
              </a:rPr>
              <a:t>Step 3: </a:t>
            </a:r>
            <a:r>
              <a:rPr lang="en-US" sz="2133" i="1" dirty="0">
                <a:solidFill>
                  <a:schemeClr val="bg1">
                    <a:lumMod val="65000"/>
                  </a:schemeClr>
                </a:solidFill>
                <a:latin typeface="Arial"/>
                <a:ea typeface="Arial"/>
                <a:cs typeface="Arial"/>
                <a:sym typeface="Arial"/>
              </a:rPr>
              <a:t>Sort the distance and find closet neighbors</a:t>
            </a:r>
          </a:p>
          <a:p>
            <a:pPr>
              <a:lnSpc>
                <a:spcPct val="150000"/>
              </a:lnSpc>
            </a:pPr>
            <a:r>
              <a:rPr lang="en-US" sz="2133" i="1" dirty="0">
                <a:solidFill>
                  <a:schemeClr val="bg1">
                    <a:lumMod val="65000"/>
                  </a:schemeClr>
                </a:solidFill>
                <a:latin typeface="Arial"/>
                <a:ea typeface="Arial"/>
                <a:cs typeface="Arial"/>
                <a:sym typeface="Arial"/>
              </a:rPr>
              <a:t>Step </a:t>
            </a:r>
            <a:r>
              <a:rPr lang="en-US" sz="2133" i="1" dirty="0" smtClean="0">
                <a:solidFill>
                  <a:schemeClr val="bg1">
                    <a:lumMod val="65000"/>
                  </a:schemeClr>
                </a:solidFill>
                <a:latin typeface="Arial"/>
                <a:ea typeface="Arial"/>
                <a:cs typeface="Arial"/>
                <a:sym typeface="Arial"/>
              </a:rPr>
              <a:t>4: Assign </a:t>
            </a:r>
            <a:r>
              <a:rPr lang="en-US" sz="2133" i="1" dirty="0">
                <a:solidFill>
                  <a:schemeClr val="bg1">
                    <a:lumMod val="65000"/>
                  </a:schemeClr>
                </a:solidFill>
                <a:latin typeface="Arial"/>
                <a:ea typeface="Arial"/>
                <a:cs typeface="Arial"/>
                <a:sym typeface="Arial"/>
              </a:rPr>
              <a:t>the category for the test data </a:t>
            </a:r>
            <a:endParaRPr lang="en-US" sz="2133" i="1" dirty="0" smtClean="0">
              <a:solidFill>
                <a:schemeClr val="bg1">
                  <a:lumMod val="65000"/>
                </a:schemeClr>
              </a:solidFill>
              <a:latin typeface="Arial"/>
              <a:ea typeface="Arial"/>
              <a:cs typeface="Arial"/>
              <a:sym typeface="Arial"/>
            </a:endParaRPr>
          </a:p>
          <a:p>
            <a:pPr>
              <a:lnSpc>
                <a:spcPct val="150000"/>
              </a:lnSpc>
            </a:pPr>
            <a:r>
              <a:rPr lang="en-US" sz="2133" b="1" i="1" dirty="0" smtClean="0">
                <a:solidFill>
                  <a:schemeClr val="bg1"/>
                </a:solidFill>
                <a:latin typeface="Arial"/>
                <a:ea typeface="Arial"/>
                <a:cs typeface="Arial"/>
                <a:sym typeface="Arial"/>
              </a:rPr>
              <a:t>Step </a:t>
            </a:r>
            <a:r>
              <a:rPr lang="en-US" sz="2133" b="1" i="1" dirty="0">
                <a:solidFill>
                  <a:schemeClr val="bg1"/>
                </a:solidFill>
                <a:latin typeface="Arial"/>
                <a:ea typeface="Arial"/>
                <a:cs typeface="Arial"/>
                <a:sym typeface="Arial"/>
              </a:rPr>
              <a:t>5: Return the predicted class</a:t>
            </a:r>
            <a:endParaRPr sz="2400" b="1" dirty="0">
              <a:solidFill>
                <a:schemeClr val="bg1"/>
              </a:solidFill>
            </a:endParaRPr>
          </a:p>
          <a:p>
            <a:endParaRPr sz="1867" dirty="0">
              <a:solidFill>
                <a:srgbClr val="000000"/>
              </a:solidFill>
              <a:latin typeface="Arial"/>
              <a:ea typeface="Arial"/>
              <a:cs typeface="Arial"/>
              <a:sym typeface="Arial"/>
            </a:endParaRPr>
          </a:p>
          <a:p>
            <a:endParaRPr sz="1867" dirty="0">
              <a:solidFill>
                <a:srgbClr val="000000"/>
              </a:solidFill>
              <a:latin typeface="Arial"/>
              <a:ea typeface="Arial"/>
              <a:cs typeface="Arial"/>
              <a:sym typeface="Arial"/>
            </a:endParaRPr>
          </a:p>
        </p:txBody>
      </p:sp>
      <p:sp>
        <p:nvSpPr>
          <p:cNvPr id="6" name="Title 1"/>
          <p:cNvSpPr txBox="1">
            <a:spLocks/>
          </p:cNvSpPr>
          <p:nvPr/>
        </p:nvSpPr>
        <p:spPr>
          <a:xfrm>
            <a:off x="160866" y="12805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FFFFFF"/>
                </a:solidFill>
              </a:rPr>
              <a:t>K-Nearest Neighbor</a:t>
            </a:r>
            <a:endParaRPr lang="en-US" dirty="0" smtClean="0"/>
          </a:p>
        </p:txBody>
      </p:sp>
    </p:spTree>
    <p:extLst>
      <p:ext uri="{BB962C8B-B14F-4D97-AF65-F5344CB8AC3E}">
        <p14:creationId xmlns:p14="http://schemas.microsoft.com/office/powerpoint/2010/main" val="318546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5"/>
                                        </p:tgtEl>
                                        <p:attrNameLst>
                                          <p:attrName>style.visibility</p:attrName>
                                        </p:attrNameLst>
                                      </p:cBhvr>
                                      <p:to>
                                        <p:strVal val="visible"/>
                                      </p:to>
                                    </p:set>
                                    <p:animEffect transition="in" filter="fade">
                                      <p:cBhvr>
                                        <p:cTn id="7" dur="5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23962611-DFD5-4092-AAFD-559E3DFCE2C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xmlns="" id="{2270F1FA-0425-408F-9861-80BF5AFB276D}"/>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3045368" y="2043663"/>
            <a:ext cx="6105194" cy="2031055"/>
          </a:xfrm>
        </p:spPr>
        <p:txBody>
          <a:bodyPr>
            <a:normAutofit/>
          </a:bodyPr>
          <a:lstStyle/>
          <a:p>
            <a:r>
              <a:rPr lang="en-US" b="1" dirty="0" smtClean="0">
                <a:solidFill>
                  <a:srgbClr val="FFFFFF"/>
                </a:solidFill>
              </a:rPr>
              <a:t>Project Time</a:t>
            </a:r>
            <a:endParaRPr lang="en-US" b="1" dirty="0">
              <a:solidFill>
                <a:srgbClr val="FFFFFF"/>
              </a:solidFill>
            </a:endParaRPr>
          </a:p>
        </p:txBody>
      </p:sp>
      <p:pic>
        <p:nvPicPr>
          <p:cNvPr id="6" name="Google Shape;174;p10" descr="mage result for cheering"/>
          <p:cNvPicPr preferRelativeResize="0"/>
          <p:nvPr/>
        </p:nvPicPr>
        <p:blipFill rotWithShape="1">
          <a:blip r:embed="rId4">
            <a:alphaModFix/>
          </a:blip>
          <a:srcRect/>
          <a:stretch/>
        </p:blipFill>
        <p:spPr>
          <a:xfrm>
            <a:off x="9265754" y="4757928"/>
            <a:ext cx="3028951" cy="2100072"/>
          </a:xfrm>
          <a:prstGeom prst="rect">
            <a:avLst/>
          </a:prstGeom>
          <a:noFill/>
          <a:ln>
            <a:noFill/>
          </a:ln>
        </p:spPr>
      </p:pic>
    </p:spTree>
    <p:extLst>
      <p:ext uri="{BB962C8B-B14F-4D97-AF65-F5344CB8AC3E}">
        <p14:creationId xmlns:p14="http://schemas.microsoft.com/office/powerpoint/2010/main" val="9809916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8418" y="98687"/>
            <a:ext cx="10515600" cy="1325563"/>
          </a:xfrm>
        </p:spPr>
        <p:txBody>
          <a:bodyPr/>
          <a:lstStyle/>
          <a:p>
            <a:r>
              <a:rPr lang="en-US" dirty="0" smtClean="0">
                <a:solidFill>
                  <a:schemeClr val="bg1"/>
                </a:solidFill>
              </a:rPr>
              <a:t>Review the dataset - Iris</a:t>
            </a:r>
            <a:endParaRPr lang="en-US" dirty="0">
              <a:solidFill>
                <a:schemeClr val="bg1"/>
              </a:solidFill>
            </a:endParaRPr>
          </a:p>
        </p:txBody>
      </p:sp>
      <p:pic>
        <p:nvPicPr>
          <p:cNvPr id="11282" name="Picture 18" descr="https://miro.medium.com/max/3500/1*f6KbPXwksAliMIsibFyGJ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339" y="2970486"/>
            <a:ext cx="8975862" cy="32210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Table 12"/>
          <p:cNvGraphicFramePr>
            <a:graphicFrameLocks noGrp="1"/>
          </p:cNvGraphicFramePr>
          <p:nvPr>
            <p:extLst>
              <p:ext uri="{D42A27DB-BD31-4B8C-83A1-F6EECF244321}">
                <p14:modId xmlns:p14="http://schemas.microsoft.com/office/powerpoint/2010/main" val="1832608062"/>
              </p:ext>
            </p:extLst>
          </p:nvPr>
        </p:nvGraphicFramePr>
        <p:xfrm>
          <a:off x="750258" y="1587768"/>
          <a:ext cx="9324024" cy="1219200"/>
        </p:xfrm>
        <a:graphic>
          <a:graphicData uri="http://schemas.openxmlformats.org/drawingml/2006/table">
            <a:tbl>
              <a:tblPr/>
              <a:tblGrid>
                <a:gridCol w="1554004"/>
                <a:gridCol w="1554004"/>
                <a:gridCol w="1554004"/>
                <a:gridCol w="1554004"/>
                <a:gridCol w="1554004"/>
                <a:gridCol w="1554004"/>
              </a:tblGrid>
              <a:tr h="0">
                <a:tc>
                  <a:txBody>
                    <a:bodyPr/>
                    <a:lstStyle/>
                    <a:p>
                      <a:r>
                        <a:rPr lang="en-US" sz="1000" b="1">
                          <a:solidFill>
                            <a:srgbClr val="123654"/>
                          </a:solidFill>
                          <a:effectLst/>
                          <a:latin typeface="Arial" charset="0"/>
                        </a:rPr>
                        <a:t>Data Set Characteristics:  </a:t>
                      </a:r>
                      <a:endParaRPr lang="en-US" sz="1000">
                        <a:solidFill>
                          <a:srgbClr val="123654"/>
                        </a:solidFill>
                        <a:effectLst/>
                        <a:latin typeface="Arial" charset="0"/>
                      </a:endParaRPr>
                    </a:p>
                  </a:txBody>
                  <a:tcPr marL="76200" marR="76200" marT="76200" marB="76200" anchor="ctr">
                    <a:lnL>
                      <a:noFill/>
                    </a:lnL>
                    <a:lnR>
                      <a:noFill/>
                    </a:lnR>
                    <a:lnT>
                      <a:noFill/>
                    </a:lnT>
                    <a:lnB>
                      <a:noFill/>
                    </a:lnB>
                    <a:solidFill>
                      <a:srgbClr val="DDEEFF"/>
                    </a:solidFill>
                  </a:tcPr>
                </a:tc>
                <a:tc>
                  <a:txBody>
                    <a:bodyPr/>
                    <a:lstStyle/>
                    <a:p>
                      <a:r>
                        <a:rPr lang="en-US" sz="1000" dirty="0">
                          <a:solidFill>
                            <a:schemeClr val="tx1"/>
                          </a:solidFill>
                          <a:effectLst/>
                          <a:latin typeface="Arial" charset="0"/>
                        </a:rPr>
                        <a:t>Multivariate</a:t>
                      </a:r>
                    </a:p>
                  </a:txBody>
                  <a:tcPr marL="76200" marR="76200" marT="76200" marB="76200" anchor="ctr">
                    <a:lnL>
                      <a:noFill/>
                    </a:lnL>
                    <a:lnR>
                      <a:noFill/>
                    </a:lnR>
                    <a:lnT>
                      <a:noFill/>
                    </a:lnT>
                    <a:lnB>
                      <a:noFill/>
                    </a:lnB>
                    <a:solidFill>
                      <a:schemeClr val="bg1"/>
                    </a:solidFill>
                  </a:tcPr>
                </a:tc>
                <a:tc>
                  <a:txBody>
                    <a:bodyPr/>
                    <a:lstStyle/>
                    <a:p>
                      <a:r>
                        <a:rPr lang="en-US" sz="1000" b="1">
                          <a:solidFill>
                            <a:srgbClr val="123654"/>
                          </a:solidFill>
                          <a:effectLst/>
                          <a:latin typeface="Arial" charset="0"/>
                        </a:rPr>
                        <a:t>Number of Instances:</a:t>
                      </a:r>
                      <a:endParaRPr lang="en-US" sz="1000">
                        <a:solidFill>
                          <a:srgbClr val="123654"/>
                        </a:solidFill>
                        <a:effectLst/>
                        <a:latin typeface="Arial" charset="0"/>
                      </a:endParaRPr>
                    </a:p>
                  </a:txBody>
                  <a:tcPr marL="76200" marR="76200" marT="76200" marB="76200" anchor="ctr">
                    <a:lnL>
                      <a:noFill/>
                    </a:lnL>
                    <a:lnR>
                      <a:noFill/>
                    </a:lnR>
                    <a:lnT>
                      <a:noFill/>
                    </a:lnT>
                    <a:lnB>
                      <a:noFill/>
                    </a:lnB>
                    <a:solidFill>
                      <a:srgbClr val="DDEEFF"/>
                    </a:solidFill>
                  </a:tcPr>
                </a:tc>
                <a:tc>
                  <a:txBody>
                    <a:bodyPr/>
                    <a:lstStyle/>
                    <a:p>
                      <a:r>
                        <a:rPr lang="en-US" sz="1000" dirty="0">
                          <a:solidFill>
                            <a:srgbClr val="123654"/>
                          </a:solidFill>
                          <a:effectLst/>
                          <a:latin typeface="Arial" charset="0"/>
                        </a:rPr>
                        <a:t>150</a:t>
                      </a:r>
                    </a:p>
                  </a:txBody>
                  <a:tcPr marL="76200" marR="76200" marT="76200" marB="76200" anchor="ctr">
                    <a:lnL>
                      <a:noFill/>
                    </a:lnL>
                    <a:lnR>
                      <a:noFill/>
                    </a:lnR>
                    <a:lnT>
                      <a:noFill/>
                    </a:lnT>
                    <a:lnB>
                      <a:noFill/>
                    </a:lnB>
                    <a:solidFill>
                      <a:schemeClr val="bg1"/>
                    </a:solidFill>
                  </a:tcPr>
                </a:tc>
                <a:tc>
                  <a:txBody>
                    <a:bodyPr/>
                    <a:lstStyle/>
                    <a:p>
                      <a:r>
                        <a:rPr lang="en-US" sz="1000" b="1" dirty="0">
                          <a:solidFill>
                            <a:srgbClr val="123654"/>
                          </a:solidFill>
                          <a:effectLst/>
                          <a:latin typeface="Arial" charset="0"/>
                        </a:rPr>
                        <a:t>Area:</a:t>
                      </a:r>
                      <a:endParaRPr lang="en-US" sz="1000" dirty="0">
                        <a:solidFill>
                          <a:srgbClr val="123654"/>
                        </a:solidFill>
                        <a:effectLst/>
                        <a:latin typeface="Arial" charset="0"/>
                      </a:endParaRPr>
                    </a:p>
                  </a:txBody>
                  <a:tcPr marL="76200" marR="76200" marT="76200" marB="76200" anchor="ctr">
                    <a:lnL>
                      <a:noFill/>
                    </a:lnL>
                    <a:lnR>
                      <a:noFill/>
                    </a:lnR>
                    <a:lnT>
                      <a:noFill/>
                    </a:lnT>
                    <a:lnB>
                      <a:noFill/>
                    </a:lnB>
                    <a:solidFill>
                      <a:srgbClr val="DDEEFF"/>
                    </a:solidFill>
                  </a:tcPr>
                </a:tc>
                <a:tc>
                  <a:txBody>
                    <a:bodyPr/>
                    <a:lstStyle/>
                    <a:p>
                      <a:r>
                        <a:rPr lang="en-US" sz="1000" dirty="0">
                          <a:solidFill>
                            <a:srgbClr val="123654"/>
                          </a:solidFill>
                          <a:effectLst/>
                          <a:latin typeface="Arial" charset="0"/>
                        </a:rPr>
                        <a:t>Life</a:t>
                      </a:r>
                    </a:p>
                  </a:txBody>
                  <a:tcPr marL="76200" marR="76200" marT="76200" marB="76200" anchor="ctr">
                    <a:lnL>
                      <a:noFill/>
                    </a:lnL>
                    <a:lnR>
                      <a:noFill/>
                    </a:lnR>
                    <a:lnT>
                      <a:noFill/>
                    </a:lnT>
                    <a:lnB>
                      <a:noFill/>
                    </a:lnB>
                    <a:solidFill>
                      <a:schemeClr val="bg1"/>
                    </a:solidFill>
                  </a:tcPr>
                </a:tc>
              </a:tr>
              <a:tr h="0">
                <a:tc>
                  <a:txBody>
                    <a:bodyPr/>
                    <a:lstStyle/>
                    <a:p>
                      <a:r>
                        <a:rPr lang="en-US" sz="1000" b="1">
                          <a:solidFill>
                            <a:srgbClr val="123654"/>
                          </a:solidFill>
                          <a:effectLst/>
                          <a:latin typeface="Arial" charset="0"/>
                        </a:rPr>
                        <a:t>Attribute Characteristics:</a:t>
                      </a:r>
                      <a:endParaRPr lang="en-US" sz="1000">
                        <a:solidFill>
                          <a:srgbClr val="123654"/>
                        </a:solidFill>
                        <a:effectLst/>
                        <a:latin typeface="Arial" charset="0"/>
                      </a:endParaRPr>
                    </a:p>
                  </a:txBody>
                  <a:tcPr marL="76200" marR="76200" marT="76200" marB="76200" anchor="ctr">
                    <a:lnL>
                      <a:noFill/>
                    </a:lnL>
                    <a:lnR>
                      <a:noFill/>
                    </a:lnR>
                    <a:lnT>
                      <a:noFill/>
                    </a:lnT>
                    <a:lnB>
                      <a:noFill/>
                    </a:lnB>
                    <a:solidFill>
                      <a:srgbClr val="DDEEFF"/>
                    </a:solidFill>
                  </a:tcPr>
                </a:tc>
                <a:tc>
                  <a:txBody>
                    <a:bodyPr/>
                    <a:lstStyle/>
                    <a:p>
                      <a:r>
                        <a:rPr lang="en-US" sz="1000" dirty="0">
                          <a:solidFill>
                            <a:schemeClr val="tx1"/>
                          </a:solidFill>
                          <a:effectLst/>
                          <a:latin typeface="Arial" charset="0"/>
                        </a:rPr>
                        <a:t>Real</a:t>
                      </a:r>
                    </a:p>
                  </a:txBody>
                  <a:tcPr marL="76200" marR="76200" marT="76200" marB="76200" anchor="ctr">
                    <a:lnL>
                      <a:noFill/>
                    </a:lnL>
                    <a:lnR>
                      <a:noFill/>
                    </a:lnR>
                    <a:lnT>
                      <a:noFill/>
                    </a:lnT>
                    <a:lnB>
                      <a:noFill/>
                    </a:lnB>
                    <a:solidFill>
                      <a:schemeClr val="bg1"/>
                    </a:solidFill>
                  </a:tcPr>
                </a:tc>
                <a:tc>
                  <a:txBody>
                    <a:bodyPr/>
                    <a:lstStyle/>
                    <a:p>
                      <a:r>
                        <a:rPr lang="en-US" sz="1000" b="1">
                          <a:solidFill>
                            <a:srgbClr val="123654"/>
                          </a:solidFill>
                          <a:effectLst/>
                          <a:latin typeface="Arial" charset="0"/>
                        </a:rPr>
                        <a:t>Number of Attributes:</a:t>
                      </a:r>
                      <a:endParaRPr lang="en-US" sz="1000">
                        <a:solidFill>
                          <a:srgbClr val="123654"/>
                        </a:solidFill>
                        <a:effectLst/>
                        <a:latin typeface="Arial" charset="0"/>
                      </a:endParaRPr>
                    </a:p>
                  </a:txBody>
                  <a:tcPr marL="76200" marR="76200" marT="76200" marB="76200" anchor="ctr">
                    <a:lnL>
                      <a:noFill/>
                    </a:lnL>
                    <a:lnR>
                      <a:noFill/>
                    </a:lnR>
                    <a:lnT>
                      <a:noFill/>
                    </a:lnT>
                    <a:lnB>
                      <a:noFill/>
                    </a:lnB>
                    <a:solidFill>
                      <a:srgbClr val="DDEEFF"/>
                    </a:solidFill>
                  </a:tcPr>
                </a:tc>
                <a:tc>
                  <a:txBody>
                    <a:bodyPr/>
                    <a:lstStyle/>
                    <a:p>
                      <a:r>
                        <a:rPr lang="en-US" sz="1000">
                          <a:solidFill>
                            <a:srgbClr val="123654"/>
                          </a:solidFill>
                          <a:effectLst/>
                          <a:latin typeface="Arial" charset="0"/>
                        </a:rPr>
                        <a:t>4</a:t>
                      </a:r>
                    </a:p>
                  </a:txBody>
                  <a:tcPr marL="76200" marR="76200" marT="76200" marB="76200" anchor="ctr">
                    <a:lnL>
                      <a:noFill/>
                    </a:lnL>
                    <a:lnR>
                      <a:noFill/>
                    </a:lnR>
                    <a:lnT>
                      <a:noFill/>
                    </a:lnT>
                    <a:lnB>
                      <a:noFill/>
                    </a:lnB>
                    <a:solidFill>
                      <a:schemeClr val="bg1"/>
                    </a:solidFill>
                  </a:tcPr>
                </a:tc>
                <a:tc>
                  <a:txBody>
                    <a:bodyPr/>
                    <a:lstStyle/>
                    <a:p>
                      <a:r>
                        <a:rPr lang="en-US" sz="1000" b="1">
                          <a:solidFill>
                            <a:srgbClr val="123654"/>
                          </a:solidFill>
                          <a:effectLst/>
                          <a:latin typeface="Arial" charset="0"/>
                        </a:rPr>
                        <a:t>Date Donated</a:t>
                      </a:r>
                      <a:endParaRPr lang="en-US" sz="1000">
                        <a:solidFill>
                          <a:srgbClr val="123654"/>
                        </a:solidFill>
                        <a:effectLst/>
                        <a:latin typeface="Arial" charset="0"/>
                      </a:endParaRPr>
                    </a:p>
                  </a:txBody>
                  <a:tcPr marL="76200" marR="76200" marT="76200" marB="76200" anchor="ctr">
                    <a:lnL>
                      <a:noFill/>
                    </a:lnL>
                    <a:lnR>
                      <a:noFill/>
                    </a:lnR>
                    <a:lnT>
                      <a:noFill/>
                    </a:lnT>
                    <a:lnB>
                      <a:noFill/>
                    </a:lnB>
                    <a:solidFill>
                      <a:srgbClr val="DDEEFF"/>
                    </a:solidFill>
                  </a:tcPr>
                </a:tc>
                <a:tc>
                  <a:txBody>
                    <a:bodyPr/>
                    <a:lstStyle/>
                    <a:p>
                      <a:r>
                        <a:rPr lang="mr-IN" sz="1000" dirty="0">
                          <a:solidFill>
                            <a:srgbClr val="123654"/>
                          </a:solidFill>
                          <a:effectLst/>
                          <a:latin typeface="Arial" charset="0"/>
                        </a:rPr>
                        <a:t>1988-07-01</a:t>
                      </a:r>
                    </a:p>
                  </a:txBody>
                  <a:tcPr marL="76200" marR="76200" marT="76200" marB="76200" anchor="ctr">
                    <a:lnL>
                      <a:noFill/>
                    </a:lnL>
                    <a:lnR>
                      <a:noFill/>
                    </a:lnR>
                    <a:lnT>
                      <a:noFill/>
                    </a:lnT>
                    <a:lnB>
                      <a:noFill/>
                    </a:lnB>
                    <a:solidFill>
                      <a:schemeClr val="bg1"/>
                    </a:solidFill>
                  </a:tcPr>
                </a:tc>
              </a:tr>
              <a:tr h="0">
                <a:tc>
                  <a:txBody>
                    <a:bodyPr/>
                    <a:lstStyle/>
                    <a:p>
                      <a:r>
                        <a:rPr lang="en-US" sz="1000" b="1">
                          <a:solidFill>
                            <a:srgbClr val="123654"/>
                          </a:solidFill>
                          <a:effectLst/>
                          <a:latin typeface="Arial" charset="0"/>
                        </a:rPr>
                        <a:t>Associated Tasks:</a:t>
                      </a:r>
                      <a:endParaRPr lang="en-US" sz="1000">
                        <a:solidFill>
                          <a:srgbClr val="123654"/>
                        </a:solidFill>
                        <a:effectLst/>
                        <a:latin typeface="Arial" charset="0"/>
                      </a:endParaRPr>
                    </a:p>
                  </a:txBody>
                  <a:tcPr marL="76200" marR="76200" marT="76200" marB="76200" anchor="ctr">
                    <a:lnL>
                      <a:noFill/>
                    </a:lnL>
                    <a:lnR>
                      <a:noFill/>
                    </a:lnR>
                    <a:lnT>
                      <a:noFill/>
                    </a:lnT>
                    <a:lnB>
                      <a:noFill/>
                    </a:lnB>
                    <a:solidFill>
                      <a:srgbClr val="DDEEFF"/>
                    </a:solidFill>
                  </a:tcPr>
                </a:tc>
                <a:tc>
                  <a:txBody>
                    <a:bodyPr/>
                    <a:lstStyle/>
                    <a:p>
                      <a:r>
                        <a:rPr lang="en-US" sz="1000" dirty="0">
                          <a:solidFill>
                            <a:schemeClr val="tx1"/>
                          </a:solidFill>
                          <a:effectLst/>
                          <a:latin typeface="Arial" charset="0"/>
                        </a:rPr>
                        <a:t>Classification</a:t>
                      </a:r>
                    </a:p>
                  </a:txBody>
                  <a:tcPr marL="76200" marR="76200" marT="76200" marB="76200" anchor="ctr">
                    <a:lnL>
                      <a:noFill/>
                    </a:lnL>
                    <a:lnR>
                      <a:noFill/>
                    </a:lnR>
                    <a:lnT>
                      <a:noFill/>
                    </a:lnT>
                    <a:lnB>
                      <a:noFill/>
                    </a:lnB>
                    <a:solidFill>
                      <a:schemeClr val="bg1"/>
                    </a:solidFill>
                  </a:tcPr>
                </a:tc>
                <a:tc>
                  <a:txBody>
                    <a:bodyPr/>
                    <a:lstStyle/>
                    <a:p>
                      <a:r>
                        <a:rPr lang="en-US" sz="1000" b="1">
                          <a:solidFill>
                            <a:srgbClr val="123654"/>
                          </a:solidFill>
                          <a:effectLst/>
                          <a:latin typeface="Arial" charset="0"/>
                        </a:rPr>
                        <a:t>Missing Values?</a:t>
                      </a:r>
                      <a:endParaRPr lang="en-US" sz="1000">
                        <a:solidFill>
                          <a:srgbClr val="123654"/>
                        </a:solidFill>
                        <a:effectLst/>
                        <a:latin typeface="Arial" charset="0"/>
                      </a:endParaRPr>
                    </a:p>
                  </a:txBody>
                  <a:tcPr marL="76200" marR="76200" marT="76200" marB="76200" anchor="ctr">
                    <a:lnL>
                      <a:noFill/>
                    </a:lnL>
                    <a:lnR>
                      <a:noFill/>
                    </a:lnR>
                    <a:lnT>
                      <a:noFill/>
                    </a:lnT>
                    <a:lnB>
                      <a:noFill/>
                    </a:lnB>
                    <a:solidFill>
                      <a:srgbClr val="DDEEFF"/>
                    </a:solidFill>
                  </a:tcPr>
                </a:tc>
                <a:tc>
                  <a:txBody>
                    <a:bodyPr/>
                    <a:lstStyle/>
                    <a:p>
                      <a:r>
                        <a:rPr lang="en-US" sz="1000" dirty="0">
                          <a:solidFill>
                            <a:srgbClr val="123654"/>
                          </a:solidFill>
                          <a:effectLst/>
                          <a:latin typeface="Arial" charset="0"/>
                        </a:rPr>
                        <a:t>No</a:t>
                      </a:r>
                    </a:p>
                  </a:txBody>
                  <a:tcPr marL="76200" marR="76200" marT="76200" marB="76200" anchor="ctr">
                    <a:lnL>
                      <a:noFill/>
                    </a:lnL>
                    <a:lnR>
                      <a:noFill/>
                    </a:lnR>
                    <a:lnT>
                      <a:noFill/>
                    </a:lnT>
                    <a:lnB>
                      <a:noFill/>
                    </a:lnB>
                    <a:solidFill>
                      <a:schemeClr val="bg1"/>
                    </a:solidFill>
                  </a:tcPr>
                </a:tc>
                <a:tc>
                  <a:txBody>
                    <a:bodyPr/>
                    <a:lstStyle/>
                    <a:p>
                      <a:r>
                        <a:rPr lang="en-US" sz="1000" b="1" dirty="0">
                          <a:solidFill>
                            <a:srgbClr val="123654"/>
                          </a:solidFill>
                          <a:effectLst/>
                          <a:latin typeface="Arial" charset="0"/>
                        </a:rPr>
                        <a:t>Number of Web Hits:</a:t>
                      </a:r>
                      <a:endParaRPr lang="en-US" sz="1000" dirty="0">
                        <a:solidFill>
                          <a:srgbClr val="123654"/>
                        </a:solidFill>
                        <a:effectLst/>
                        <a:latin typeface="Arial" charset="0"/>
                      </a:endParaRPr>
                    </a:p>
                  </a:txBody>
                  <a:tcPr marL="76200" marR="76200" marT="76200" marB="76200" anchor="ctr">
                    <a:lnL>
                      <a:noFill/>
                    </a:lnL>
                    <a:lnR>
                      <a:noFill/>
                    </a:lnR>
                    <a:lnT>
                      <a:noFill/>
                    </a:lnT>
                    <a:lnB>
                      <a:noFill/>
                    </a:lnB>
                    <a:solidFill>
                      <a:srgbClr val="DDEEFF"/>
                    </a:solidFill>
                  </a:tcPr>
                </a:tc>
                <a:tc>
                  <a:txBody>
                    <a:bodyPr/>
                    <a:lstStyle/>
                    <a:p>
                      <a:r>
                        <a:rPr lang="fi-FI" sz="1000" dirty="0">
                          <a:solidFill>
                            <a:srgbClr val="123654"/>
                          </a:solidFill>
                          <a:effectLst/>
                          <a:latin typeface="Arial" charset="0"/>
                        </a:rPr>
                        <a:t>3402535</a:t>
                      </a:r>
                    </a:p>
                  </a:txBody>
                  <a:tcPr marL="76200" marR="76200" marT="76200" marB="76200" anchor="ctr">
                    <a:lnL>
                      <a:noFill/>
                    </a:lnL>
                    <a:lnR>
                      <a:noFill/>
                    </a:lnR>
                    <a:lnT>
                      <a:noFill/>
                    </a:lnT>
                    <a:lnB>
                      <a:noFill/>
                    </a:lnB>
                    <a:solidFill>
                      <a:schemeClr val="bg1"/>
                    </a:solidFill>
                  </a:tcPr>
                </a:tc>
              </a:tr>
            </a:tbl>
          </a:graphicData>
        </a:graphic>
      </p:graphicFrame>
      <p:sp>
        <p:nvSpPr>
          <p:cNvPr id="14" name="Rectangle 19"/>
          <p:cNvSpPr>
            <a:spLocks noChangeArrowheads="1"/>
          </p:cNvSpPr>
          <p:nvPr/>
        </p:nvSpPr>
        <p:spPr bwMode="auto">
          <a:xfrm flipV="1">
            <a:off x="341244" y="1260733"/>
            <a:ext cx="1081046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p:txBody>
      </p:sp>
      <p:sp>
        <p:nvSpPr>
          <p:cNvPr id="15" name="TextBox 14"/>
          <p:cNvSpPr txBox="1"/>
          <p:nvPr/>
        </p:nvSpPr>
        <p:spPr>
          <a:xfrm>
            <a:off x="924339" y="6355056"/>
            <a:ext cx="4110612" cy="369332"/>
          </a:xfrm>
          <a:prstGeom prst="rect">
            <a:avLst/>
          </a:prstGeom>
          <a:noFill/>
        </p:spPr>
        <p:txBody>
          <a:bodyPr wrap="none" rtlCol="0">
            <a:spAutoFit/>
          </a:bodyPr>
          <a:lstStyle/>
          <a:p>
            <a:r>
              <a:rPr lang="en-US" dirty="0">
                <a:solidFill>
                  <a:schemeClr val="bg1"/>
                </a:solidFill>
                <a:hlinkClick r:id="rId4"/>
              </a:rPr>
              <a:t>http://archive.ics.uci.edu/ml/datasets/Iris</a:t>
            </a:r>
            <a:endParaRPr lang="en-US" dirty="0">
              <a:solidFill>
                <a:schemeClr val="bg1"/>
              </a:solidFill>
            </a:endParaRPr>
          </a:p>
        </p:txBody>
      </p:sp>
    </p:spTree>
    <p:extLst>
      <p:ext uri="{BB962C8B-B14F-4D97-AF65-F5344CB8AC3E}">
        <p14:creationId xmlns:p14="http://schemas.microsoft.com/office/powerpoint/2010/main" val="20615754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112" y="357691"/>
            <a:ext cx="10515600" cy="1325563"/>
          </a:xfrm>
        </p:spPr>
        <p:txBody>
          <a:bodyPr/>
          <a:lstStyle/>
          <a:p>
            <a:r>
              <a:rPr lang="en-US" dirty="0" smtClean="0"/>
              <a:t>Useful link:</a:t>
            </a:r>
            <a:endParaRPr lang="en-US" dirty="0"/>
          </a:p>
        </p:txBody>
      </p:sp>
      <p:sp>
        <p:nvSpPr>
          <p:cNvPr id="3" name="Content Placeholder 2"/>
          <p:cNvSpPr>
            <a:spLocks noGrp="1"/>
          </p:cNvSpPr>
          <p:nvPr>
            <p:ph idx="1"/>
          </p:nvPr>
        </p:nvSpPr>
        <p:spPr>
          <a:xfrm>
            <a:off x="706244" y="2047528"/>
            <a:ext cx="11011991" cy="4197156"/>
          </a:xfrm>
        </p:spPr>
        <p:txBody>
          <a:bodyPr>
            <a:normAutofit/>
          </a:bodyPr>
          <a:lstStyle/>
          <a:p>
            <a:r>
              <a:rPr lang="en-US" altLang="zh-CN" dirty="0" smtClean="0"/>
              <a:t>Python</a:t>
            </a:r>
          </a:p>
          <a:p>
            <a:pPr lvl="1"/>
            <a:r>
              <a:rPr lang="en-US" dirty="0"/>
              <a:t>Google's Python </a:t>
            </a:r>
            <a:r>
              <a:rPr lang="en-US" dirty="0" smtClean="0"/>
              <a:t>class:</a:t>
            </a:r>
            <a:r>
              <a:rPr lang="en-US" dirty="0"/>
              <a:t> </a:t>
            </a:r>
            <a:r>
              <a:rPr lang="en-US" dirty="0" smtClean="0">
                <a:hlinkClick r:id="rId2"/>
              </a:rPr>
              <a:t>https://developers.google.com/edu/python</a:t>
            </a:r>
            <a:endParaRPr lang="en-US" dirty="0" smtClean="0"/>
          </a:p>
          <a:p>
            <a:pPr lvl="1"/>
            <a:endParaRPr lang="en-US" altLang="zh-CN" dirty="0" smtClean="0"/>
          </a:p>
          <a:p>
            <a:r>
              <a:rPr lang="en-US" dirty="0" smtClean="0"/>
              <a:t>Iris Dataset: </a:t>
            </a:r>
            <a:r>
              <a:rPr lang="en-US" dirty="0" smtClean="0">
                <a:hlinkClick r:id="rId3"/>
              </a:rPr>
              <a:t>http://archive.ics.uci.edu/ml/datasets/Iris</a:t>
            </a:r>
            <a:endParaRPr lang="en-US" dirty="0" smtClean="0"/>
          </a:p>
          <a:p>
            <a:r>
              <a:rPr lang="en-US" dirty="0" smtClean="0"/>
              <a:t>KNN</a:t>
            </a:r>
          </a:p>
          <a:p>
            <a:pPr lvl="1"/>
            <a:r>
              <a:rPr lang="en-US" dirty="0" smtClean="0">
                <a:hlinkClick r:id="rId4"/>
              </a:rPr>
              <a:t>https://towardsdatascience.com/k-nn-on-iris-dataset-3b827f2591e</a:t>
            </a:r>
            <a:endParaRPr lang="en-US" dirty="0"/>
          </a:p>
        </p:txBody>
      </p:sp>
    </p:spTree>
    <p:extLst>
      <p:ext uri="{BB962C8B-B14F-4D97-AF65-F5344CB8AC3E}">
        <p14:creationId xmlns:p14="http://schemas.microsoft.com/office/powerpoint/2010/main" val="10524018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838200" y="2288429"/>
            <a:ext cx="7003559" cy="3479656"/>
          </a:xfrm>
        </p:spPr>
        <p:txBody>
          <a:bodyPr/>
          <a:lstStyle/>
          <a:p>
            <a:pPr>
              <a:lnSpc>
                <a:spcPct val="150000"/>
              </a:lnSpc>
            </a:pPr>
            <a:r>
              <a:rPr lang="en-US" altLang="zh-CN" dirty="0" smtClean="0"/>
              <a:t>Recap of machine learning</a:t>
            </a:r>
          </a:p>
          <a:p>
            <a:pPr>
              <a:lnSpc>
                <a:spcPct val="150000"/>
              </a:lnSpc>
            </a:pPr>
            <a:r>
              <a:rPr lang="en-US" altLang="zh-CN" dirty="0" smtClean="0"/>
              <a:t>What is classification</a:t>
            </a:r>
          </a:p>
          <a:p>
            <a:pPr>
              <a:lnSpc>
                <a:spcPct val="150000"/>
              </a:lnSpc>
            </a:pPr>
            <a:r>
              <a:rPr lang="en-US" altLang="zh-CN" dirty="0" smtClean="0"/>
              <a:t>KNN algorithm</a:t>
            </a:r>
          </a:p>
          <a:p>
            <a:pPr>
              <a:lnSpc>
                <a:spcPct val="150000"/>
              </a:lnSpc>
            </a:pPr>
            <a:r>
              <a:rPr lang="en-US" altLang="zh-CN" dirty="0" smtClean="0"/>
              <a:t>Project  </a:t>
            </a:r>
          </a:p>
          <a:p>
            <a:endParaRPr lang="en-US" altLang="zh-CN" dirty="0" smtClean="0"/>
          </a:p>
          <a:p>
            <a:endParaRPr lang="en-US" altLang="zh-CN" dirty="0" smtClean="0"/>
          </a:p>
          <a:p>
            <a:endParaRPr lang="en-US" dirty="0"/>
          </a:p>
        </p:txBody>
      </p:sp>
    </p:spTree>
    <p:extLst>
      <p:ext uri="{BB962C8B-B14F-4D97-AF65-F5344CB8AC3E}">
        <p14:creationId xmlns:p14="http://schemas.microsoft.com/office/powerpoint/2010/main" val="1878598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97"/>
        <p:cNvGrpSpPr/>
        <p:nvPr/>
      </p:nvGrpSpPr>
      <p:grpSpPr>
        <a:xfrm>
          <a:off x="0" y="0"/>
          <a:ext cx="0" cy="0"/>
          <a:chOff x="0" y="0"/>
          <a:chExt cx="0" cy="0"/>
        </a:xfrm>
      </p:grpSpPr>
      <p:sp>
        <p:nvSpPr>
          <p:cNvPr id="98" name="Google Shape;98;p3"/>
          <p:cNvSpPr txBox="1">
            <a:spLocks noGrp="1"/>
          </p:cNvSpPr>
          <p:nvPr>
            <p:ph type="title"/>
          </p:nvPr>
        </p:nvSpPr>
        <p:spPr>
          <a:xfrm>
            <a:off x="43494" y="16957"/>
            <a:ext cx="5375995" cy="1399306"/>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4800" b="1" kern="1200">
                <a:solidFill>
                  <a:schemeClr val="tx1"/>
                </a:solidFill>
                <a:latin typeface="+mj-lt"/>
                <a:ea typeface="+mj-ea"/>
                <a:cs typeface="+mj-cs"/>
                <a:sym typeface="Proxima Nova"/>
              </a:rPr>
              <a:t>We will talk about…</a:t>
            </a:r>
          </a:p>
        </p:txBody>
      </p:sp>
      <p:sp>
        <p:nvSpPr>
          <p:cNvPr id="99" name="Google Shape;99;p3"/>
          <p:cNvSpPr txBox="1">
            <a:spLocks noGrp="1"/>
          </p:cNvSpPr>
          <p:nvPr>
            <p:ph type="body" idx="1"/>
          </p:nvPr>
        </p:nvSpPr>
        <p:spPr>
          <a:xfrm>
            <a:off x="43494" y="1416263"/>
            <a:ext cx="5332501" cy="4097816"/>
          </a:xfrm>
          <a:prstGeom prst="rect">
            <a:avLst/>
          </a:prstGeom>
        </p:spPr>
        <p:txBody>
          <a:bodyPr spcFirstLastPara="1" vert="horz" lIns="91440" tIns="45720" rIns="91440" bIns="45720" rtlCol="0" anchor="ctr" anchorCtr="0">
            <a:normAutofit/>
          </a:bodyPr>
          <a:lstStyle/>
          <a:p>
            <a:pPr indent="-228600">
              <a:lnSpc>
                <a:spcPct val="200000"/>
              </a:lnSpc>
              <a:buClr>
                <a:srgbClr val="F40096"/>
              </a:buClr>
              <a:buSzPts val="2400"/>
              <a:buFont typeface="Arial" panose="020B0604020202020204" pitchFamily="34" charset="0"/>
              <a:buChar char="•"/>
            </a:pPr>
            <a:r>
              <a:rPr lang="en-US" sz="2200" dirty="0">
                <a:sym typeface="Proxima Nova"/>
              </a:rPr>
              <a:t>Simple review about Machine learning</a:t>
            </a:r>
          </a:p>
          <a:p>
            <a:pPr lvl="1" indent="-228600">
              <a:lnSpc>
                <a:spcPct val="100000"/>
              </a:lnSpc>
              <a:buClr>
                <a:srgbClr val="F40096"/>
              </a:buClr>
              <a:buSzPts val="2400"/>
              <a:buFont typeface="Arial" panose="020B0604020202020204" pitchFamily="34" charset="0"/>
              <a:buChar char="•"/>
            </a:pPr>
            <a:r>
              <a:rPr lang="en-US" sz="2200" dirty="0">
                <a:sym typeface="Proxima Nova"/>
              </a:rPr>
              <a:t>Categories of Machine learning</a:t>
            </a:r>
            <a:endParaRPr lang="en-US" sz="2200" dirty="0"/>
          </a:p>
          <a:p>
            <a:pPr lvl="1" indent="-228600">
              <a:lnSpc>
                <a:spcPct val="100000"/>
              </a:lnSpc>
              <a:buClr>
                <a:srgbClr val="F40096"/>
              </a:buClr>
              <a:buSzPts val="2400"/>
              <a:buFont typeface="Arial" panose="020B0604020202020204" pitchFamily="34" charset="0"/>
              <a:buChar char="•"/>
            </a:pPr>
            <a:r>
              <a:rPr lang="en-US" sz="2200" dirty="0">
                <a:sym typeface="Proxima Nova"/>
              </a:rPr>
              <a:t>Supervised learning </a:t>
            </a:r>
            <a:endParaRPr lang="en-US" sz="2200" dirty="0"/>
          </a:p>
          <a:p>
            <a:pPr indent="-228600">
              <a:lnSpc>
                <a:spcPct val="200000"/>
              </a:lnSpc>
              <a:buClr>
                <a:srgbClr val="F40096"/>
              </a:buClr>
              <a:buSzPts val="2400"/>
              <a:buFont typeface="Arial" panose="020B0604020202020204" pitchFamily="34" charset="0"/>
              <a:buChar char="•"/>
            </a:pPr>
            <a:r>
              <a:rPr lang="en-US" sz="2200" dirty="0">
                <a:sym typeface="Proxima Nova"/>
              </a:rPr>
              <a:t>What is Classification</a:t>
            </a:r>
          </a:p>
          <a:p>
            <a:pPr indent="-228600">
              <a:lnSpc>
                <a:spcPct val="200000"/>
              </a:lnSpc>
              <a:buClr>
                <a:srgbClr val="F40096"/>
              </a:buClr>
              <a:buSzPts val="2400"/>
              <a:buFont typeface="Arial" panose="020B0604020202020204" pitchFamily="34" charset="0"/>
              <a:buChar char="•"/>
            </a:pPr>
            <a:r>
              <a:rPr lang="en-US" sz="2200" dirty="0" smtClean="0">
                <a:sym typeface="Proxima Nova"/>
              </a:rPr>
              <a:t>KNN Algorithm</a:t>
            </a:r>
          </a:p>
          <a:p>
            <a:pPr indent="-228600">
              <a:lnSpc>
                <a:spcPct val="200000"/>
              </a:lnSpc>
              <a:buClr>
                <a:srgbClr val="F40096"/>
              </a:buClr>
              <a:buSzPts val="2400"/>
              <a:buFont typeface="Arial" panose="020B0604020202020204" pitchFamily="34" charset="0"/>
              <a:buChar char="•"/>
            </a:pPr>
            <a:r>
              <a:rPr lang="en-US" sz="2200" dirty="0" smtClean="0">
                <a:sym typeface="Proxima Nova"/>
              </a:rPr>
              <a:t>Apply KNN in Iris dataset</a:t>
            </a:r>
            <a:endParaRPr lang="en-US" sz="2200" dirty="0">
              <a:sym typeface="Proxima Nova"/>
            </a:endParaRPr>
          </a:p>
          <a:p>
            <a:pPr indent="-228600">
              <a:lnSpc>
                <a:spcPct val="90000"/>
              </a:lnSpc>
              <a:buClr>
                <a:srgbClr val="F40096"/>
              </a:buClr>
              <a:buSzPts val="2400"/>
              <a:buFont typeface="Arial" panose="020B0604020202020204" pitchFamily="34" charset="0"/>
              <a:buChar char="•"/>
            </a:pPr>
            <a:endParaRPr lang="en-US" sz="2200" dirty="0">
              <a:solidFill>
                <a:schemeClr val="bg1"/>
              </a:solidFill>
              <a:sym typeface="Proxima Nova"/>
            </a:endParaRPr>
          </a:p>
          <a:p>
            <a:pPr indent="-228600">
              <a:lnSpc>
                <a:spcPct val="90000"/>
              </a:lnSpc>
              <a:buClr>
                <a:srgbClr val="F40096"/>
              </a:buClr>
              <a:buSzPts val="2400"/>
              <a:buFont typeface="Arial" panose="020B0604020202020204" pitchFamily="34" charset="0"/>
              <a:buChar char="•"/>
            </a:pPr>
            <a:endParaRPr lang="en-US" sz="2200" dirty="0">
              <a:solidFill>
                <a:schemeClr val="bg1"/>
              </a:solidFill>
              <a:sym typeface="Proxima Nova"/>
            </a:endParaRPr>
          </a:p>
        </p:txBody>
      </p:sp>
      <p:sp>
        <p:nvSpPr>
          <p:cNvPr id="100" name="Google Shape;100;p3"/>
          <p:cNvSpPr/>
          <p:nvPr/>
        </p:nvSpPr>
        <p:spPr>
          <a:xfrm>
            <a:off x="7200144" y="514348"/>
            <a:ext cx="2811781" cy="831331"/>
          </a:xfrm>
          <a:prstGeom prst="roundRect">
            <a:avLst>
              <a:gd name="adj" fmla="val 16667"/>
            </a:avLst>
          </a:prstGeom>
          <a:solidFill>
            <a:schemeClr val="accent1"/>
          </a:solidFill>
          <a:ln w="25400" cap="flat" cmpd="sng">
            <a:solidFill>
              <a:srgbClr val="BA7C2E"/>
            </a:solidFill>
            <a:prstDash val="solid"/>
            <a:round/>
            <a:headEnd type="none" w="sm" len="sm"/>
            <a:tailEnd type="none" w="sm" len="sm"/>
          </a:ln>
        </p:spPr>
        <p:txBody>
          <a:bodyPr spcFirstLastPara="1" wrap="square" lIns="121900" tIns="60933" rIns="121900" bIns="60933" anchor="ctr" anchorCtr="0">
            <a:noAutofit/>
          </a:bodyPr>
          <a:lstStyle/>
          <a:p>
            <a:pPr algn="ctr">
              <a:spcAft>
                <a:spcPts val="600"/>
              </a:spcAft>
            </a:pPr>
            <a:r>
              <a:rPr lang="en-US" sz="2400" dirty="0">
                <a:solidFill>
                  <a:schemeClr val="lt1"/>
                </a:solidFill>
                <a:latin typeface="Arial"/>
                <a:ea typeface="Arial"/>
                <a:cs typeface="Arial"/>
                <a:sym typeface="Arial"/>
              </a:rPr>
              <a:t>Machine Learning</a:t>
            </a:r>
            <a:endParaRPr sz="2400" dirty="0">
              <a:solidFill>
                <a:schemeClr val="lt1"/>
              </a:solidFill>
              <a:latin typeface="Arial"/>
              <a:ea typeface="Arial"/>
              <a:cs typeface="Arial"/>
              <a:sym typeface="Arial"/>
            </a:endParaRPr>
          </a:p>
        </p:txBody>
      </p:sp>
      <p:sp>
        <p:nvSpPr>
          <p:cNvPr id="101" name="Google Shape;101;p3"/>
          <p:cNvSpPr/>
          <p:nvPr/>
        </p:nvSpPr>
        <p:spPr>
          <a:xfrm>
            <a:off x="7464940" y="1994777"/>
            <a:ext cx="2362200" cy="965823"/>
          </a:xfrm>
          <a:prstGeom prst="roundRect">
            <a:avLst>
              <a:gd name="adj" fmla="val 16667"/>
            </a:avLst>
          </a:prstGeom>
          <a:solidFill>
            <a:schemeClr val="accent1"/>
          </a:solidFill>
          <a:ln w="25400" cap="flat" cmpd="sng">
            <a:solidFill>
              <a:srgbClr val="BA7C2E"/>
            </a:solidFill>
            <a:prstDash val="solid"/>
            <a:round/>
            <a:headEnd type="none" w="sm" len="sm"/>
            <a:tailEnd type="none" w="sm" len="sm"/>
          </a:ln>
        </p:spPr>
        <p:txBody>
          <a:bodyPr spcFirstLastPara="1" wrap="square" lIns="121900" tIns="60933" rIns="121900" bIns="60933" anchor="ctr" anchorCtr="0">
            <a:noAutofit/>
          </a:bodyPr>
          <a:lstStyle/>
          <a:p>
            <a:pPr algn="ctr">
              <a:spcAft>
                <a:spcPts val="600"/>
              </a:spcAft>
            </a:pPr>
            <a:r>
              <a:rPr lang="en-US" sz="2400" dirty="0">
                <a:solidFill>
                  <a:schemeClr val="lt1"/>
                </a:solidFill>
                <a:latin typeface="Arial"/>
                <a:ea typeface="Arial"/>
                <a:cs typeface="Arial"/>
                <a:sym typeface="Arial"/>
              </a:rPr>
              <a:t>Supervised </a:t>
            </a:r>
            <a:r>
              <a:rPr lang="en-US" sz="2400" dirty="0" smtClean="0">
                <a:solidFill>
                  <a:schemeClr val="lt1"/>
                </a:solidFill>
                <a:latin typeface="Arial"/>
                <a:ea typeface="Arial"/>
                <a:cs typeface="Arial"/>
                <a:sym typeface="Arial"/>
              </a:rPr>
              <a:t>Learning</a:t>
            </a:r>
            <a:endParaRPr sz="2400" dirty="0">
              <a:solidFill>
                <a:schemeClr val="lt1"/>
              </a:solidFill>
              <a:latin typeface="Arial"/>
              <a:ea typeface="Arial"/>
              <a:cs typeface="Arial"/>
              <a:sym typeface="Arial"/>
            </a:endParaRPr>
          </a:p>
        </p:txBody>
      </p:sp>
      <p:sp>
        <p:nvSpPr>
          <p:cNvPr id="102" name="Google Shape;102;p3"/>
          <p:cNvSpPr/>
          <p:nvPr/>
        </p:nvSpPr>
        <p:spPr>
          <a:xfrm>
            <a:off x="7558282" y="5253564"/>
            <a:ext cx="2221231" cy="904255"/>
          </a:xfrm>
          <a:prstGeom prst="roundRect">
            <a:avLst>
              <a:gd name="adj" fmla="val 16667"/>
            </a:avLst>
          </a:prstGeom>
          <a:solidFill>
            <a:schemeClr val="accent1"/>
          </a:solidFill>
          <a:ln w="25400" cap="flat" cmpd="sng">
            <a:solidFill>
              <a:srgbClr val="BA7C2E"/>
            </a:solidFill>
            <a:prstDash val="solid"/>
            <a:round/>
            <a:headEnd type="none" w="sm" len="sm"/>
            <a:tailEnd type="none" w="sm" len="sm"/>
          </a:ln>
        </p:spPr>
        <p:txBody>
          <a:bodyPr spcFirstLastPara="1" wrap="square" lIns="121900" tIns="60933" rIns="121900" bIns="60933" anchor="ctr" anchorCtr="0">
            <a:noAutofit/>
          </a:bodyPr>
          <a:lstStyle/>
          <a:p>
            <a:pPr algn="ctr">
              <a:spcAft>
                <a:spcPts val="600"/>
              </a:spcAft>
            </a:pPr>
            <a:r>
              <a:rPr lang="en-US" sz="2400" dirty="0" smtClean="0">
                <a:solidFill>
                  <a:schemeClr val="lt1"/>
                </a:solidFill>
                <a:latin typeface="Arial"/>
                <a:ea typeface="Arial"/>
                <a:cs typeface="Arial"/>
                <a:sym typeface="Arial"/>
              </a:rPr>
              <a:t>KNN</a:t>
            </a:r>
            <a:endParaRPr sz="2400" dirty="0"/>
          </a:p>
        </p:txBody>
      </p:sp>
      <p:sp>
        <p:nvSpPr>
          <p:cNvPr id="103" name="Google Shape;103;p3"/>
          <p:cNvSpPr/>
          <p:nvPr/>
        </p:nvSpPr>
        <p:spPr>
          <a:xfrm>
            <a:off x="8575556" y="1382502"/>
            <a:ext cx="60959" cy="544493"/>
          </a:xfrm>
          <a:prstGeom prst="downArrow">
            <a:avLst>
              <a:gd name="adj1" fmla="val 50000"/>
              <a:gd name="adj2" fmla="val 50000"/>
            </a:avLst>
          </a:prstGeom>
          <a:solidFill>
            <a:schemeClr val="accent1"/>
          </a:solidFill>
          <a:ln w="25400" cap="flat" cmpd="sng">
            <a:solidFill>
              <a:srgbClr val="BA7C2E"/>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104" name="Google Shape;104;p3"/>
          <p:cNvSpPr/>
          <p:nvPr/>
        </p:nvSpPr>
        <p:spPr>
          <a:xfrm flipH="1">
            <a:off x="8636514" y="3028383"/>
            <a:ext cx="45719" cy="581315"/>
          </a:xfrm>
          <a:prstGeom prst="downArrow">
            <a:avLst>
              <a:gd name="adj1" fmla="val 50000"/>
              <a:gd name="adj2" fmla="val 50000"/>
            </a:avLst>
          </a:prstGeom>
          <a:solidFill>
            <a:schemeClr val="accent1"/>
          </a:solidFill>
          <a:ln w="25400" cap="flat" cmpd="sng">
            <a:solidFill>
              <a:srgbClr val="BA7C2E"/>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14" name="Google Shape;102;p3"/>
          <p:cNvSpPr/>
          <p:nvPr/>
        </p:nvSpPr>
        <p:spPr>
          <a:xfrm>
            <a:off x="7558282" y="3677481"/>
            <a:ext cx="2221231" cy="904255"/>
          </a:xfrm>
          <a:prstGeom prst="roundRect">
            <a:avLst>
              <a:gd name="adj" fmla="val 16667"/>
            </a:avLst>
          </a:prstGeom>
          <a:solidFill>
            <a:schemeClr val="accent1"/>
          </a:solidFill>
          <a:ln w="25400" cap="flat" cmpd="sng">
            <a:solidFill>
              <a:srgbClr val="BA7C2E"/>
            </a:solidFill>
            <a:prstDash val="solid"/>
            <a:round/>
            <a:headEnd type="none" w="sm" len="sm"/>
            <a:tailEnd type="none" w="sm" len="sm"/>
          </a:ln>
        </p:spPr>
        <p:txBody>
          <a:bodyPr spcFirstLastPara="1" wrap="square" lIns="121900" tIns="60933" rIns="121900" bIns="60933" anchor="ctr" anchorCtr="0">
            <a:noAutofit/>
          </a:bodyPr>
          <a:lstStyle/>
          <a:p>
            <a:pPr algn="ctr">
              <a:spcAft>
                <a:spcPts val="600"/>
              </a:spcAft>
            </a:pPr>
            <a:r>
              <a:rPr lang="en-US" sz="2400" smtClean="0">
                <a:solidFill>
                  <a:schemeClr val="lt1"/>
                </a:solidFill>
                <a:latin typeface="Arial"/>
                <a:ea typeface="Arial"/>
                <a:cs typeface="Arial"/>
                <a:sym typeface="Arial"/>
              </a:rPr>
              <a:t>Classification</a:t>
            </a:r>
            <a:endParaRPr sz="2400" dirty="0"/>
          </a:p>
        </p:txBody>
      </p:sp>
      <p:sp>
        <p:nvSpPr>
          <p:cNvPr id="15" name="Google Shape;104;p3"/>
          <p:cNvSpPr/>
          <p:nvPr/>
        </p:nvSpPr>
        <p:spPr>
          <a:xfrm flipH="1">
            <a:off x="8637028" y="4581736"/>
            <a:ext cx="45719" cy="649098"/>
          </a:xfrm>
          <a:prstGeom prst="downArrow">
            <a:avLst>
              <a:gd name="adj1" fmla="val 50000"/>
              <a:gd name="adj2" fmla="val 50000"/>
            </a:avLst>
          </a:prstGeom>
          <a:solidFill>
            <a:schemeClr val="accent1"/>
          </a:solidFill>
          <a:ln w="25400" cap="flat" cmpd="sng">
            <a:solidFill>
              <a:srgbClr val="BA7C2E"/>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Tree>
    <p:extLst>
      <p:ext uri="{BB962C8B-B14F-4D97-AF65-F5344CB8AC3E}">
        <p14:creationId xmlns:p14="http://schemas.microsoft.com/office/powerpoint/2010/main" val="360668677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9">
                                            <p:txEl>
                                              <p:pRg st="0" end="0"/>
                                            </p:txEl>
                                          </p:spTgt>
                                        </p:tgtEl>
                                        <p:attrNameLst>
                                          <p:attrName>style.visibility</p:attrName>
                                        </p:attrNameLst>
                                      </p:cBhvr>
                                      <p:to>
                                        <p:strVal val="visible"/>
                                      </p:to>
                                    </p:set>
                                    <p:anim calcmode="lin" valueType="num">
                                      <p:cBhvr additive="base">
                                        <p:cTn id="7" dur="500" fill="hold"/>
                                        <p:tgtEl>
                                          <p:spTgt spid="9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randombar(horizontal)">
                                      <p:cBhvr>
                                        <p:cTn id="13" dur="500"/>
                                        <p:tgtEl>
                                          <p:spTgt spid="100"/>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12" fill="hold" nodeType="clickEffect">
                                  <p:stCondLst>
                                    <p:cond delay="0"/>
                                  </p:stCondLst>
                                  <p:childTnLst>
                                    <p:set>
                                      <p:cBhvr>
                                        <p:cTn id="17" dur="1" fill="hold">
                                          <p:stCondLst>
                                            <p:cond delay="0"/>
                                          </p:stCondLst>
                                        </p:cTn>
                                        <p:tgtEl>
                                          <p:spTgt spid="99">
                                            <p:txEl>
                                              <p:pRg st="1" end="1"/>
                                            </p:txEl>
                                          </p:spTgt>
                                        </p:tgtEl>
                                        <p:attrNameLst>
                                          <p:attrName>style.visibility</p:attrName>
                                        </p:attrNameLst>
                                      </p:cBhvr>
                                      <p:to>
                                        <p:strVal val="visible"/>
                                      </p:to>
                                    </p:set>
                                    <p:animEffect transition="in" filter="strips(downLeft)">
                                      <p:cBhvr>
                                        <p:cTn id="18" dur="500"/>
                                        <p:tgtEl>
                                          <p:spTgt spid="99">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12" fill="hold" nodeType="clickEffect">
                                  <p:stCondLst>
                                    <p:cond delay="0"/>
                                  </p:stCondLst>
                                  <p:childTnLst>
                                    <p:set>
                                      <p:cBhvr>
                                        <p:cTn id="22" dur="1" fill="hold">
                                          <p:stCondLst>
                                            <p:cond delay="0"/>
                                          </p:stCondLst>
                                        </p:cTn>
                                        <p:tgtEl>
                                          <p:spTgt spid="99">
                                            <p:txEl>
                                              <p:pRg st="2" end="2"/>
                                            </p:txEl>
                                          </p:spTgt>
                                        </p:tgtEl>
                                        <p:attrNameLst>
                                          <p:attrName>style.visibility</p:attrName>
                                        </p:attrNameLst>
                                      </p:cBhvr>
                                      <p:to>
                                        <p:strVal val="visible"/>
                                      </p:to>
                                    </p:set>
                                    <p:animEffect transition="in" filter="strips(downLeft)">
                                      <p:cBhvr>
                                        <p:cTn id="23" dur="500"/>
                                        <p:tgtEl>
                                          <p:spTgt spid="99">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101"/>
                                        </p:tgtEl>
                                        <p:attrNameLst>
                                          <p:attrName>style.visibility</p:attrName>
                                        </p:attrNameLst>
                                      </p:cBhvr>
                                      <p:to>
                                        <p:strVal val="visible"/>
                                      </p:to>
                                    </p:set>
                                    <p:anim calcmode="lin" valueType="num">
                                      <p:cBhvr additive="base">
                                        <p:cTn id="28" dur="500"/>
                                        <p:tgtEl>
                                          <p:spTgt spid="101"/>
                                        </p:tgtEl>
                                        <p:attrNameLst>
                                          <p:attrName>ppt_y</p:attrName>
                                        </p:attrNameLst>
                                      </p:cBhvr>
                                      <p:tavLst>
                                        <p:tav tm="0">
                                          <p:val>
                                            <p:strVal val="#ppt_y+#ppt_h*1.125000"/>
                                          </p:val>
                                        </p:tav>
                                        <p:tav tm="100000">
                                          <p:val>
                                            <p:strVal val="#ppt_y"/>
                                          </p:val>
                                        </p:tav>
                                      </p:tavLst>
                                    </p:anim>
                                    <p:animEffect transition="in" filter="wipe(up)">
                                      <p:cBhvr>
                                        <p:cTn id="29" dur="500"/>
                                        <p:tgtEl>
                                          <p:spTgt spid="101"/>
                                        </p:tgtEl>
                                      </p:cBhvr>
                                    </p:animEffect>
                                  </p:childTnLst>
                                </p:cTn>
                              </p:par>
                              <p:par>
                                <p:cTn id="30" presetID="12" presetClass="entr" presetSubtype="4" fill="hold" grpId="0" nodeType="withEffect">
                                  <p:stCondLst>
                                    <p:cond delay="0"/>
                                  </p:stCondLst>
                                  <p:childTnLst>
                                    <p:set>
                                      <p:cBhvr>
                                        <p:cTn id="31" dur="1" fill="hold">
                                          <p:stCondLst>
                                            <p:cond delay="0"/>
                                          </p:stCondLst>
                                        </p:cTn>
                                        <p:tgtEl>
                                          <p:spTgt spid="103"/>
                                        </p:tgtEl>
                                        <p:attrNameLst>
                                          <p:attrName>style.visibility</p:attrName>
                                        </p:attrNameLst>
                                      </p:cBhvr>
                                      <p:to>
                                        <p:strVal val="visible"/>
                                      </p:to>
                                    </p:set>
                                    <p:anim calcmode="lin" valueType="num">
                                      <p:cBhvr additive="base">
                                        <p:cTn id="32" dur="500"/>
                                        <p:tgtEl>
                                          <p:spTgt spid="103"/>
                                        </p:tgtEl>
                                        <p:attrNameLst>
                                          <p:attrName>ppt_y</p:attrName>
                                        </p:attrNameLst>
                                      </p:cBhvr>
                                      <p:tavLst>
                                        <p:tav tm="0">
                                          <p:val>
                                            <p:strVal val="#ppt_y+#ppt_h*1.125000"/>
                                          </p:val>
                                        </p:tav>
                                        <p:tav tm="100000">
                                          <p:val>
                                            <p:strVal val="#ppt_y"/>
                                          </p:val>
                                        </p:tav>
                                      </p:tavLst>
                                    </p:anim>
                                    <p:animEffect transition="in" filter="wipe(up)">
                                      <p:cBhvr>
                                        <p:cTn id="33" dur="500"/>
                                        <p:tgtEl>
                                          <p:spTgt spid="103"/>
                                        </p:tgtEl>
                                      </p:cBhvr>
                                    </p:animEffect>
                                  </p:childTnLst>
                                </p:cTn>
                              </p:par>
                            </p:childTnLst>
                          </p:cTn>
                        </p:par>
                      </p:childTnLst>
                    </p:cTn>
                  </p:par>
                  <p:par>
                    <p:cTn id="34" fill="hold">
                      <p:stCondLst>
                        <p:cond delay="indefinite"/>
                      </p:stCondLst>
                      <p:childTnLst>
                        <p:par>
                          <p:cTn id="35" fill="hold">
                            <p:stCondLst>
                              <p:cond delay="0"/>
                            </p:stCondLst>
                            <p:childTnLst>
                              <p:par>
                                <p:cTn id="36" presetID="18" presetClass="entr" presetSubtype="12" fill="hold" nodeType="clickEffect">
                                  <p:stCondLst>
                                    <p:cond delay="0"/>
                                  </p:stCondLst>
                                  <p:childTnLst>
                                    <p:set>
                                      <p:cBhvr>
                                        <p:cTn id="37" dur="1" fill="hold">
                                          <p:stCondLst>
                                            <p:cond delay="0"/>
                                          </p:stCondLst>
                                        </p:cTn>
                                        <p:tgtEl>
                                          <p:spTgt spid="99">
                                            <p:txEl>
                                              <p:pRg st="3" end="3"/>
                                            </p:txEl>
                                          </p:spTgt>
                                        </p:tgtEl>
                                        <p:attrNameLst>
                                          <p:attrName>style.visibility</p:attrName>
                                        </p:attrNameLst>
                                      </p:cBhvr>
                                      <p:to>
                                        <p:strVal val="visible"/>
                                      </p:to>
                                    </p:set>
                                    <p:animEffect transition="in" filter="strips(downLeft)">
                                      <p:cBhvr>
                                        <p:cTn id="38" dur="500"/>
                                        <p:tgtEl>
                                          <p:spTgt spid="99">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p:tgtEl>
                                          <p:spTgt spid="14"/>
                                        </p:tgtEl>
                                        <p:attrNameLst>
                                          <p:attrName>ppt_y</p:attrName>
                                        </p:attrNameLst>
                                      </p:cBhvr>
                                      <p:tavLst>
                                        <p:tav tm="0">
                                          <p:val>
                                            <p:strVal val="#ppt_y+#ppt_h*1.125000"/>
                                          </p:val>
                                        </p:tav>
                                        <p:tav tm="100000">
                                          <p:val>
                                            <p:strVal val="#ppt_y"/>
                                          </p:val>
                                        </p:tav>
                                      </p:tavLst>
                                    </p:anim>
                                    <p:animEffect transition="in" filter="wipe(up)">
                                      <p:cBhvr>
                                        <p:cTn id="44" dur="500"/>
                                        <p:tgtEl>
                                          <p:spTgt spid="14"/>
                                        </p:tgtEl>
                                      </p:cBhvr>
                                    </p:animEffect>
                                  </p:childTnLst>
                                </p:cTn>
                              </p:par>
                              <p:par>
                                <p:cTn id="45" presetID="12" presetClass="entr" presetSubtype="4" fill="hold" grpId="0" nodeType="withEffect">
                                  <p:stCondLst>
                                    <p:cond delay="0"/>
                                  </p:stCondLst>
                                  <p:childTnLst>
                                    <p:set>
                                      <p:cBhvr>
                                        <p:cTn id="46" dur="1" fill="hold">
                                          <p:stCondLst>
                                            <p:cond delay="0"/>
                                          </p:stCondLst>
                                        </p:cTn>
                                        <p:tgtEl>
                                          <p:spTgt spid="104"/>
                                        </p:tgtEl>
                                        <p:attrNameLst>
                                          <p:attrName>style.visibility</p:attrName>
                                        </p:attrNameLst>
                                      </p:cBhvr>
                                      <p:to>
                                        <p:strVal val="visible"/>
                                      </p:to>
                                    </p:set>
                                    <p:anim calcmode="lin" valueType="num">
                                      <p:cBhvr additive="base">
                                        <p:cTn id="47" dur="500"/>
                                        <p:tgtEl>
                                          <p:spTgt spid="104"/>
                                        </p:tgtEl>
                                        <p:attrNameLst>
                                          <p:attrName>ppt_y</p:attrName>
                                        </p:attrNameLst>
                                      </p:cBhvr>
                                      <p:tavLst>
                                        <p:tav tm="0">
                                          <p:val>
                                            <p:strVal val="#ppt_y+#ppt_h*1.125000"/>
                                          </p:val>
                                        </p:tav>
                                        <p:tav tm="100000">
                                          <p:val>
                                            <p:strVal val="#ppt_y"/>
                                          </p:val>
                                        </p:tav>
                                      </p:tavLst>
                                    </p:anim>
                                    <p:animEffect transition="in" filter="wipe(up)">
                                      <p:cBhvr>
                                        <p:cTn id="48" dur="500"/>
                                        <p:tgtEl>
                                          <p:spTgt spid="104"/>
                                        </p:tgtEl>
                                      </p:cBhvr>
                                    </p:animEffect>
                                  </p:childTnLst>
                                </p:cTn>
                              </p:par>
                            </p:childTnLst>
                          </p:cTn>
                        </p:par>
                      </p:childTnLst>
                    </p:cTn>
                  </p:par>
                  <p:par>
                    <p:cTn id="49" fill="hold">
                      <p:stCondLst>
                        <p:cond delay="indefinite"/>
                      </p:stCondLst>
                      <p:childTnLst>
                        <p:par>
                          <p:cTn id="50" fill="hold">
                            <p:stCondLst>
                              <p:cond delay="0"/>
                            </p:stCondLst>
                            <p:childTnLst>
                              <p:par>
                                <p:cTn id="51" presetID="18" presetClass="entr" presetSubtype="12" fill="hold" nodeType="clickEffect">
                                  <p:stCondLst>
                                    <p:cond delay="0"/>
                                  </p:stCondLst>
                                  <p:childTnLst>
                                    <p:set>
                                      <p:cBhvr>
                                        <p:cTn id="52" dur="1" fill="hold">
                                          <p:stCondLst>
                                            <p:cond delay="0"/>
                                          </p:stCondLst>
                                        </p:cTn>
                                        <p:tgtEl>
                                          <p:spTgt spid="99">
                                            <p:txEl>
                                              <p:pRg st="4" end="4"/>
                                            </p:txEl>
                                          </p:spTgt>
                                        </p:tgtEl>
                                        <p:attrNameLst>
                                          <p:attrName>style.visibility</p:attrName>
                                        </p:attrNameLst>
                                      </p:cBhvr>
                                      <p:to>
                                        <p:strVal val="visible"/>
                                      </p:to>
                                    </p:set>
                                    <p:animEffect transition="in" filter="strips(downLeft)">
                                      <p:cBhvr>
                                        <p:cTn id="53" dur="500"/>
                                        <p:tgtEl>
                                          <p:spTgt spid="99">
                                            <p:txEl>
                                              <p:pRg st="4" end="4"/>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2" presetClass="entr" presetSubtype="4" fill="hold" grpId="0" nodeType="clickEffect">
                                  <p:stCondLst>
                                    <p:cond delay="0"/>
                                  </p:stCondLst>
                                  <p:childTnLst>
                                    <p:set>
                                      <p:cBhvr>
                                        <p:cTn id="57" dur="1" fill="hold">
                                          <p:stCondLst>
                                            <p:cond delay="0"/>
                                          </p:stCondLst>
                                        </p:cTn>
                                        <p:tgtEl>
                                          <p:spTgt spid="15"/>
                                        </p:tgtEl>
                                        <p:attrNameLst>
                                          <p:attrName>style.visibility</p:attrName>
                                        </p:attrNameLst>
                                      </p:cBhvr>
                                      <p:to>
                                        <p:strVal val="visible"/>
                                      </p:to>
                                    </p:set>
                                    <p:anim calcmode="lin" valueType="num">
                                      <p:cBhvr additive="base">
                                        <p:cTn id="58" dur="500"/>
                                        <p:tgtEl>
                                          <p:spTgt spid="15"/>
                                        </p:tgtEl>
                                        <p:attrNameLst>
                                          <p:attrName>ppt_y</p:attrName>
                                        </p:attrNameLst>
                                      </p:cBhvr>
                                      <p:tavLst>
                                        <p:tav tm="0">
                                          <p:val>
                                            <p:strVal val="#ppt_y+#ppt_h*1.125000"/>
                                          </p:val>
                                        </p:tav>
                                        <p:tav tm="100000">
                                          <p:val>
                                            <p:strVal val="#ppt_y"/>
                                          </p:val>
                                        </p:tav>
                                      </p:tavLst>
                                    </p:anim>
                                    <p:animEffect transition="in" filter="wipe(up)">
                                      <p:cBhvr>
                                        <p:cTn id="59" dur="500"/>
                                        <p:tgtEl>
                                          <p:spTgt spid="15"/>
                                        </p:tgtEl>
                                      </p:cBhvr>
                                    </p:animEffect>
                                  </p:childTnLst>
                                </p:cTn>
                              </p:par>
                              <p:par>
                                <p:cTn id="60" presetID="12" presetClass="entr" presetSubtype="4" fill="hold" grpId="0" nodeType="withEffect">
                                  <p:stCondLst>
                                    <p:cond delay="0"/>
                                  </p:stCondLst>
                                  <p:childTnLst>
                                    <p:set>
                                      <p:cBhvr>
                                        <p:cTn id="61" dur="1" fill="hold">
                                          <p:stCondLst>
                                            <p:cond delay="0"/>
                                          </p:stCondLst>
                                        </p:cTn>
                                        <p:tgtEl>
                                          <p:spTgt spid="102"/>
                                        </p:tgtEl>
                                        <p:attrNameLst>
                                          <p:attrName>style.visibility</p:attrName>
                                        </p:attrNameLst>
                                      </p:cBhvr>
                                      <p:to>
                                        <p:strVal val="visible"/>
                                      </p:to>
                                    </p:set>
                                    <p:anim calcmode="lin" valueType="num">
                                      <p:cBhvr additive="base">
                                        <p:cTn id="62" dur="500"/>
                                        <p:tgtEl>
                                          <p:spTgt spid="102"/>
                                        </p:tgtEl>
                                        <p:attrNameLst>
                                          <p:attrName>ppt_y</p:attrName>
                                        </p:attrNameLst>
                                      </p:cBhvr>
                                      <p:tavLst>
                                        <p:tav tm="0">
                                          <p:val>
                                            <p:strVal val="#ppt_y+#ppt_h*1.125000"/>
                                          </p:val>
                                        </p:tav>
                                        <p:tav tm="100000">
                                          <p:val>
                                            <p:strVal val="#ppt_y"/>
                                          </p:val>
                                        </p:tav>
                                      </p:tavLst>
                                    </p:anim>
                                    <p:animEffect transition="in" filter="wipe(up)">
                                      <p:cBhvr>
                                        <p:cTn id="63" dur="500"/>
                                        <p:tgtEl>
                                          <p:spTgt spid="102"/>
                                        </p:tgtEl>
                                      </p:cBhvr>
                                    </p:animEffect>
                                  </p:childTnLst>
                                </p:cTn>
                              </p:par>
                            </p:childTnLst>
                          </p:cTn>
                        </p:par>
                      </p:childTnLst>
                    </p:cTn>
                  </p:par>
                  <p:par>
                    <p:cTn id="64" fill="hold">
                      <p:stCondLst>
                        <p:cond delay="indefinite"/>
                      </p:stCondLst>
                      <p:childTnLst>
                        <p:par>
                          <p:cTn id="65" fill="hold">
                            <p:stCondLst>
                              <p:cond delay="0"/>
                            </p:stCondLst>
                            <p:childTnLst>
                              <p:par>
                                <p:cTn id="66" presetID="12" presetClass="entr" presetSubtype="4" fill="hold" nodeType="clickEffect">
                                  <p:stCondLst>
                                    <p:cond delay="0"/>
                                  </p:stCondLst>
                                  <p:childTnLst>
                                    <p:set>
                                      <p:cBhvr>
                                        <p:cTn id="67" dur="1" fill="hold">
                                          <p:stCondLst>
                                            <p:cond delay="0"/>
                                          </p:stCondLst>
                                        </p:cTn>
                                        <p:tgtEl>
                                          <p:spTgt spid="99">
                                            <p:txEl>
                                              <p:pRg st="5" end="5"/>
                                            </p:txEl>
                                          </p:spTgt>
                                        </p:tgtEl>
                                        <p:attrNameLst>
                                          <p:attrName>style.visibility</p:attrName>
                                        </p:attrNameLst>
                                      </p:cBhvr>
                                      <p:to>
                                        <p:strVal val="visible"/>
                                      </p:to>
                                    </p:set>
                                    <p:anim calcmode="lin" valueType="num">
                                      <p:cBhvr additive="base">
                                        <p:cTn id="68" dur="500"/>
                                        <p:tgtEl>
                                          <p:spTgt spid="99">
                                            <p:txEl>
                                              <p:pRg st="5" end="5"/>
                                            </p:txEl>
                                          </p:spTgt>
                                        </p:tgtEl>
                                        <p:attrNameLst>
                                          <p:attrName>ppt_y</p:attrName>
                                        </p:attrNameLst>
                                      </p:cBhvr>
                                      <p:tavLst>
                                        <p:tav tm="0">
                                          <p:val>
                                            <p:strVal val="#ppt_y+#ppt_h*1.125000"/>
                                          </p:val>
                                        </p:tav>
                                        <p:tav tm="100000">
                                          <p:val>
                                            <p:strVal val="#ppt_y"/>
                                          </p:val>
                                        </p:tav>
                                      </p:tavLst>
                                    </p:anim>
                                    <p:animEffect transition="in" filter="wipe(up)">
                                      <p:cBhvr>
                                        <p:cTn id="69" dur="500"/>
                                        <p:tgtEl>
                                          <p:spTgt spid="9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01" grpId="0" animBg="1"/>
      <p:bldP spid="102" grpId="0" animBg="1"/>
      <p:bldP spid="103" grpId="0" animBg="1"/>
      <p:bldP spid="104" grpId="0" animBg="1"/>
      <p:bldP spid="14"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alpha val="96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7364" y="35176"/>
            <a:ext cx="4772503" cy="608291"/>
          </a:xfrm>
        </p:spPr>
        <p:txBody>
          <a:bodyPr>
            <a:normAutofit fontScale="90000"/>
          </a:bodyPr>
          <a:lstStyle/>
          <a:p>
            <a:r>
              <a:rPr lang="en-US" dirty="0" smtClean="0">
                <a:solidFill>
                  <a:schemeClr val="bg1"/>
                </a:solidFill>
                <a:latin typeface="Iowan Old Style Roman" charset="0"/>
                <a:ea typeface="Iowan Old Style Roman" charset="0"/>
                <a:cs typeface="Iowan Old Style Roman" charset="0"/>
              </a:rPr>
              <a:t>A quick review</a:t>
            </a:r>
            <a:endParaRPr lang="en-US" dirty="0">
              <a:solidFill>
                <a:schemeClr val="bg1"/>
              </a:solidFill>
              <a:latin typeface="Iowan Old Style Roman" charset="0"/>
              <a:ea typeface="Iowan Old Style Roman" charset="0"/>
              <a:cs typeface="Iowan Old Style Roman" charset="0"/>
            </a:endParaRPr>
          </a:p>
        </p:txBody>
      </p:sp>
      <p:pic>
        <p:nvPicPr>
          <p:cNvPr id="4" name="Google Shape;112;p4" descr="rtificial Intelligence VS Machine Learning"/>
          <p:cNvPicPr preferRelativeResize="0"/>
          <p:nvPr/>
        </p:nvPicPr>
        <p:blipFill rotWithShape="1">
          <a:blip r:embed="rId3">
            <a:alphaModFix/>
          </a:blip>
          <a:srcRect/>
          <a:stretch/>
        </p:blipFill>
        <p:spPr>
          <a:xfrm>
            <a:off x="6874933" y="35176"/>
            <a:ext cx="5317067" cy="2319867"/>
          </a:xfrm>
          <a:prstGeom prst="rect">
            <a:avLst/>
          </a:prstGeom>
          <a:noFill/>
          <a:ln>
            <a:noFill/>
          </a:ln>
        </p:spPr>
      </p:pic>
      <p:sp>
        <p:nvSpPr>
          <p:cNvPr id="6" name="TextBox 5"/>
          <p:cNvSpPr txBox="1"/>
          <p:nvPr/>
        </p:nvSpPr>
        <p:spPr>
          <a:xfrm>
            <a:off x="87364" y="880533"/>
            <a:ext cx="7890935" cy="5493812"/>
          </a:xfrm>
          <a:prstGeom prst="rect">
            <a:avLst/>
          </a:prstGeom>
          <a:noFill/>
        </p:spPr>
        <p:txBody>
          <a:bodyPr wrap="square" rtlCol="0">
            <a:spAutoFit/>
          </a:bodyPr>
          <a:lstStyle/>
          <a:p>
            <a:r>
              <a:rPr lang="en-US" sz="2400" b="1" dirty="0">
                <a:solidFill>
                  <a:schemeClr val="bg1"/>
                </a:solidFill>
                <a:latin typeface="Proxima Nova"/>
                <a:ea typeface="Proxima Nova"/>
                <a:cs typeface="Proxima Nova"/>
              </a:rPr>
              <a:t>Statistical </a:t>
            </a:r>
            <a:r>
              <a:rPr lang="en-US" sz="2400" b="1" dirty="0" smtClean="0">
                <a:solidFill>
                  <a:schemeClr val="bg1"/>
                </a:solidFill>
                <a:latin typeface="Proxima Nova"/>
                <a:ea typeface="Proxima Nova"/>
                <a:cs typeface="Proxima Nova"/>
              </a:rPr>
              <a:t>learning: </a:t>
            </a:r>
            <a:r>
              <a:rPr lang="en-US" sz="2400" b="1" dirty="0" smtClean="0">
                <a:solidFill>
                  <a:schemeClr val="bg1"/>
                </a:solidFill>
                <a:latin typeface="Proxima Nova"/>
                <a:ea typeface="Proxima Nova"/>
                <a:cs typeface="Proxima Nova"/>
                <a:sym typeface="Proxima Nova"/>
              </a:rPr>
              <a:t>AI</a:t>
            </a:r>
            <a:r>
              <a:rPr lang="en-US" sz="2400" b="1" dirty="0">
                <a:solidFill>
                  <a:schemeClr val="bg1"/>
                </a:solidFill>
                <a:latin typeface="Proxima Nova"/>
                <a:ea typeface="Proxima Nova"/>
                <a:cs typeface="Proxima Nova"/>
                <a:sym typeface="Proxima Nova"/>
              </a:rPr>
              <a:t>? Machine </a:t>
            </a:r>
            <a:r>
              <a:rPr lang="en-US" sz="2400" b="1" dirty="0" smtClean="0">
                <a:solidFill>
                  <a:schemeClr val="bg1"/>
                </a:solidFill>
                <a:latin typeface="Proxima Nova"/>
                <a:ea typeface="Proxima Nova"/>
                <a:cs typeface="Proxima Nova"/>
                <a:sym typeface="Proxima Nova"/>
              </a:rPr>
              <a:t>learning?</a:t>
            </a:r>
          </a:p>
          <a:p>
            <a:r>
              <a:rPr lang="en-US" sz="2400" dirty="0" smtClean="0">
                <a:solidFill>
                  <a:schemeClr val="accent1">
                    <a:lumMod val="20000"/>
                    <a:lumOff val="80000"/>
                  </a:schemeClr>
                </a:solidFill>
                <a:latin typeface="Proxima Nova"/>
                <a:ea typeface="Proxima Nova"/>
                <a:cs typeface="Proxima Nova"/>
                <a:sym typeface="Proxima Nova"/>
              </a:rPr>
              <a:t>AI- </a:t>
            </a:r>
            <a:r>
              <a:rPr lang="en-US" sz="2400" dirty="0">
                <a:solidFill>
                  <a:schemeClr val="accent1">
                    <a:lumMod val="20000"/>
                    <a:lumOff val="80000"/>
                  </a:schemeClr>
                </a:solidFill>
                <a:latin typeface="Proxima Nova"/>
                <a:ea typeface="Proxima Nova"/>
                <a:cs typeface="Proxima Nova"/>
                <a:sym typeface="Proxima Nova"/>
              </a:rPr>
              <a:t>Mimicking human </a:t>
            </a:r>
            <a:r>
              <a:rPr lang="en-US" sz="2400" dirty="0" smtClean="0">
                <a:solidFill>
                  <a:schemeClr val="accent1">
                    <a:lumMod val="20000"/>
                    <a:lumOff val="80000"/>
                  </a:schemeClr>
                </a:solidFill>
                <a:latin typeface="Proxima Nova"/>
                <a:ea typeface="Proxima Nova"/>
                <a:cs typeface="Proxima Nova"/>
                <a:sym typeface="Proxima Nova"/>
              </a:rPr>
              <a:t>abilities</a:t>
            </a:r>
            <a:endParaRPr lang="en-US" sz="2400" dirty="0" smtClean="0">
              <a:solidFill>
                <a:schemeClr val="accent1">
                  <a:lumMod val="20000"/>
                  <a:lumOff val="80000"/>
                </a:schemeClr>
              </a:solidFill>
              <a:sym typeface="Proxima Nova"/>
            </a:endParaRPr>
          </a:p>
          <a:p>
            <a:r>
              <a:rPr lang="en-US" sz="2400" dirty="0" smtClean="0">
                <a:solidFill>
                  <a:schemeClr val="accent1">
                    <a:lumMod val="20000"/>
                    <a:lumOff val="80000"/>
                  </a:schemeClr>
                </a:solidFill>
                <a:latin typeface="Proxima Nova"/>
                <a:ea typeface="Proxima Nova"/>
                <a:cs typeface="Proxima Nova"/>
                <a:sym typeface="Proxima Nova"/>
              </a:rPr>
              <a:t>Machine </a:t>
            </a:r>
            <a:r>
              <a:rPr lang="en-US" sz="2400" dirty="0">
                <a:solidFill>
                  <a:schemeClr val="accent1">
                    <a:lumMod val="20000"/>
                    <a:lumOff val="80000"/>
                  </a:schemeClr>
                </a:solidFill>
                <a:latin typeface="Proxima Nova"/>
                <a:ea typeface="Proxima Nova"/>
                <a:cs typeface="Proxima Nova"/>
                <a:sym typeface="Proxima Nova"/>
              </a:rPr>
              <a:t>learning - Trains a machine how to </a:t>
            </a:r>
            <a:r>
              <a:rPr lang="en-US" sz="2400" dirty="0" smtClean="0">
                <a:solidFill>
                  <a:schemeClr val="accent1">
                    <a:lumMod val="20000"/>
                    <a:lumOff val="80000"/>
                  </a:schemeClr>
                </a:solidFill>
                <a:latin typeface="Proxima Nova"/>
                <a:ea typeface="Proxima Nova"/>
                <a:cs typeface="Proxima Nova"/>
                <a:sym typeface="Proxima Nova"/>
              </a:rPr>
              <a:t>learn</a:t>
            </a:r>
          </a:p>
          <a:p>
            <a:pPr marL="101597" lvl="1"/>
            <a:endParaRPr lang="en-US" sz="2400" b="1" dirty="0">
              <a:solidFill>
                <a:schemeClr val="dk1"/>
              </a:solidFill>
              <a:latin typeface="Proxima Nova"/>
              <a:ea typeface="Proxima Nova"/>
              <a:cs typeface="Proxima Nova"/>
              <a:sym typeface="Proxima Nova"/>
            </a:endParaRPr>
          </a:p>
          <a:p>
            <a:pPr marL="0" lvl="1"/>
            <a:r>
              <a:rPr lang="en-US" sz="2800" b="1" dirty="0">
                <a:solidFill>
                  <a:schemeClr val="bg1"/>
                </a:solidFill>
                <a:latin typeface="Proxima Nova"/>
                <a:ea typeface="Proxima Nova"/>
                <a:cs typeface="Proxima Nova"/>
                <a:sym typeface="Proxima Nova"/>
              </a:rPr>
              <a:t>Different categories of Machine </a:t>
            </a:r>
            <a:r>
              <a:rPr lang="en-US" sz="2800" b="1" dirty="0" smtClean="0">
                <a:solidFill>
                  <a:schemeClr val="bg1"/>
                </a:solidFill>
                <a:latin typeface="Proxima Nova"/>
                <a:ea typeface="Proxima Nova"/>
                <a:cs typeface="Proxima Nova"/>
                <a:sym typeface="Proxima Nova"/>
              </a:rPr>
              <a:t>Learning:</a:t>
            </a:r>
          </a:p>
          <a:p>
            <a:pPr>
              <a:lnSpc>
                <a:spcPct val="150000"/>
              </a:lnSpc>
            </a:pPr>
            <a:r>
              <a:rPr lang="en-US" sz="2400" b="1" dirty="0">
                <a:solidFill>
                  <a:schemeClr val="bg1"/>
                </a:solidFill>
                <a:latin typeface="Proxima Nova"/>
                <a:ea typeface="Proxima Nova"/>
                <a:cs typeface="Proxima Nova"/>
                <a:sym typeface="Proxima Nova"/>
              </a:rPr>
              <a:t>(</a:t>
            </a:r>
            <a:r>
              <a:rPr lang="en-US" sz="2400" b="1" dirty="0" smtClean="0">
                <a:solidFill>
                  <a:schemeClr val="bg1"/>
                </a:solidFill>
                <a:latin typeface="Proxima Nova"/>
                <a:ea typeface="Proxima Nova"/>
                <a:cs typeface="Proxima Nova"/>
                <a:sym typeface="Proxima Nova"/>
              </a:rPr>
              <a:t>Task-based categories)</a:t>
            </a:r>
            <a:endParaRPr lang="en-US" sz="1400" dirty="0">
              <a:solidFill>
                <a:schemeClr val="bg1"/>
              </a:solidFill>
            </a:endParaRPr>
          </a:p>
          <a:p>
            <a:pPr>
              <a:lnSpc>
                <a:spcPct val="150000"/>
              </a:lnSpc>
            </a:pPr>
            <a:r>
              <a:rPr lang="en-US" dirty="0">
                <a:solidFill>
                  <a:schemeClr val="accent1">
                    <a:lumMod val="20000"/>
                    <a:lumOff val="80000"/>
                  </a:schemeClr>
                </a:solidFill>
                <a:latin typeface="Proxima Nova"/>
                <a:ea typeface="Proxima Nova"/>
                <a:cs typeface="Proxima Nova"/>
                <a:sym typeface="Proxima Nova"/>
              </a:rPr>
              <a:t>● Supervised Learning</a:t>
            </a:r>
            <a:endParaRPr lang="en-US" sz="1400" dirty="0">
              <a:solidFill>
                <a:schemeClr val="accent1">
                  <a:lumMod val="20000"/>
                  <a:lumOff val="80000"/>
                </a:schemeClr>
              </a:solidFill>
            </a:endParaRPr>
          </a:p>
          <a:p>
            <a:pPr>
              <a:lnSpc>
                <a:spcPct val="150000"/>
              </a:lnSpc>
            </a:pPr>
            <a:r>
              <a:rPr lang="en-US" dirty="0">
                <a:solidFill>
                  <a:schemeClr val="accent1">
                    <a:lumMod val="20000"/>
                    <a:lumOff val="80000"/>
                  </a:schemeClr>
                </a:solidFill>
                <a:latin typeface="Proxima Nova"/>
                <a:ea typeface="Proxima Nova"/>
                <a:cs typeface="Proxima Nova"/>
                <a:sym typeface="Proxima Nova"/>
              </a:rPr>
              <a:t>● Unsupervised Learning</a:t>
            </a:r>
            <a:endParaRPr lang="en-US" sz="1400" dirty="0">
              <a:solidFill>
                <a:schemeClr val="accent1">
                  <a:lumMod val="20000"/>
                  <a:lumOff val="80000"/>
                </a:schemeClr>
              </a:solidFill>
            </a:endParaRPr>
          </a:p>
          <a:p>
            <a:pPr>
              <a:lnSpc>
                <a:spcPct val="150000"/>
              </a:lnSpc>
            </a:pPr>
            <a:r>
              <a:rPr lang="en-US" dirty="0">
                <a:solidFill>
                  <a:schemeClr val="accent1">
                    <a:lumMod val="20000"/>
                    <a:lumOff val="80000"/>
                  </a:schemeClr>
                </a:solidFill>
                <a:latin typeface="Proxima Nova"/>
                <a:ea typeface="Proxima Nova"/>
                <a:cs typeface="Proxima Nova"/>
                <a:sym typeface="Proxima Nova"/>
              </a:rPr>
              <a:t>● Reinforcement Learning</a:t>
            </a:r>
          </a:p>
          <a:p>
            <a:pPr marL="0" lvl="1"/>
            <a:endParaRPr lang="en-US" sz="2800" b="1" dirty="0">
              <a:solidFill>
                <a:schemeClr val="bg1"/>
              </a:solidFill>
              <a:latin typeface="Proxima Nova"/>
              <a:ea typeface="Proxima Nova"/>
              <a:cs typeface="Proxima Nova"/>
            </a:endParaRPr>
          </a:p>
          <a:p>
            <a:pPr marL="101597" lvl="1"/>
            <a:r>
              <a:rPr lang="en-US" sz="3200" b="1" dirty="0">
                <a:solidFill>
                  <a:srgbClr val="F40096"/>
                </a:solidFill>
                <a:latin typeface="Proxima Nova"/>
                <a:ea typeface="Proxima Nova"/>
                <a:cs typeface="Proxima Nova"/>
                <a:sym typeface="Proxima Nova"/>
              </a:rPr>
              <a:t>	</a:t>
            </a:r>
          </a:p>
          <a:p>
            <a:endParaRPr lang="en-US" sz="2800" dirty="0" smtClean="0">
              <a:solidFill>
                <a:schemeClr val="bg1"/>
              </a:solidFill>
            </a:endParaRPr>
          </a:p>
          <a:p>
            <a:endParaRPr lang="en-US" dirty="0"/>
          </a:p>
        </p:txBody>
      </p:sp>
    </p:spTree>
    <p:extLst>
      <p:ext uri="{BB962C8B-B14F-4D97-AF65-F5344CB8AC3E}">
        <p14:creationId xmlns:p14="http://schemas.microsoft.com/office/powerpoint/2010/main" val="18271752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23962611-DFD5-4092-AAFD-559E3DFCE2C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xmlns="" id="{2270F1FA-0425-408F-9861-80BF5AFB276D}"/>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3045368" y="2043663"/>
            <a:ext cx="6105194" cy="2031055"/>
          </a:xfrm>
        </p:spPr>
        <p:txBody>
          <a:bodyPr>
            <a:normAutofit/>
          </a:bodyPr>
          <a:lstStyle/>
          <a:p>
            <a:r>
              <a:rPr lang="en-US" dirty="0">
                <a:solidFill>
                  <a:srgbClr val="FFFFFF"/>
                </a:solidFill>
              </a:rPr>
              <a:t>Classification</a:t>
            </a:r>
          </a:p>
        </p:txBody>
      </p:sp>
      <p:sp>
        <p:nvSpPr>
          <p:cNvPr id="3" name="Subtitle 2"/>
          <p:cNvSpPr>
            <a:spLocks noGrp="1"/>
          </p:cNvSpPr>
          <p:nvPr>
            <p:ph type="subTitle" idx="1"/>
          </p:nvPr>
        </p:nvSpPr>
        <p:spPr>
          <a:xfrm>
            <a:off x="3045368" y="4074718"/>
            <a:ext cx="6105194" cy="682079"/>
          </a:xfrm>
        </p:spPr>
        <p:txBody>
          <a:bodyPr>
            <a:normAutofit/>
          </a:bodyPr>
          <a:lstStyle/>
          <a:p>
            <a:endParaRPr lang="en-US" dirty="0">
              <a:solidFill>
                <a:srgbClr val="FFFFFF"/>
              </a:solidFill>
            </a:endParaRPr>
          </a:p>
        </p:txBody>
      </p:sp>
    </p:spTree>
    <p:extLst>
      <p:ext uri="{BB962C8B-B14F-4D97-AF65-F5344CB8AC3E}">
        <p14:creationId xmlns:p14="http://schemas.microsoft.com/office/powerpoint/2010/main" val="7861248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alpha val="99000"/>
          </a:schemeClr>
        </a:solidFill>
        <a:effectLst/>
      </p:bgPr>
    </p:bg>
    <p:spTree>
      <p:nvGrpSpPr>
        <p:cNvPr id="1" name="Shape 151"/>
        <p:cNvGrpSpPr/>
        <p:nvPr/>
      </p:nvGrpSpPr>
      <p:grpSpPr>
        <a:xfrm>
          <a:off x="0" y="0"/>
          <a:ext cx="0" cy="0"/>
          <a:chOff x="0" y="0"/>
          <a:chExt cx="0" cy="0"/>
        </a:xfrm>
      </p:grpSpPr>
      <p:sp>
        <p:nvSpPr>
          <p:cNvPr id="152" name="Google Shape;152;p8"/>
          <p:cNvSpPr txBox="1">
            <a:spLocks noGrp="1"/>
          </p:cNvSpPr>
          <p:nvPr>
            <p:ph type="title"/>
          </p:nvPr>
        </p:nvSpPr>
        <p:spPr>
          <a:xfrm>
            <a:off x="152401" y="419099"/>
            <a:ext cx="11258551" cy="933452"/>
          </a:xfrm>
          <a:prstGeom prst="rect">
            <a:avLst/>
          </a:prstGeom>
          <a:noFill/>
          <a:ln>
            <a:noFill/>
          </a:ln>
        </p:spPr>
        <p:txBody>
          <a:bodyPr spcFirstLastPara="1" vert="horz" wrap="square" lIns="121900" tIns="121900" rIns="121900" bIns="121900" rtlCol="0" anchor="b" anchorCtr="0">
            <a:noAutofit/>
          </a:bodyPr>
          <a:lstStyle/>
          <a:p>
            <a:pPr>
              <a:lnSpc>
                <a:spcPct val="100000"/>
              </a:lnSpc>
              <a:spcBef>
                <a:spcPts val="0"/>
              </a:spcBef>
              <a:buSzPts val="3600"/>
            </a:pPr>
            <a:r>
              <a:rPr lang="en-US" sz="3733" dirty="0">
                <a:solidFill>
                  <a:schemeClr val="bg1"/>
                </a:solidFill>
                <a:latin typeface="Proxima Nova"/>
                <a:ea typeface="Proxima Nova"/>
                <a:cs typeface="Proxima Nova"/>
                <a:sym typeface="Proxima Nova"/>
              </a:rPr>
              <a:t>Supervised</a:t>
            </a:r>
            <a:r>
              <a:rPr lang="en-US" dirty="0">
                <a:solidFill>
                  <a:schemeClr val="bg1"/>
                </a:solidFill>
                <a:latin typeface="Proxima Nova"/>
                <a:ea typeface="Proxima Nova"/>
                <a:cs typeface="Proxima Nova"/>
                <a:sym typeface="Proxima Nova"/>
              </a:rPr>
              <a:t> </a:t>
            </a:r>
            <a:r>
              <a:rPr lang="en-US" sz="3733" dirty="0">
                <a:solidFill>
                  <a:schemeClr val="bg1"/>
                </a:solidFill>
                <a:latin typeface="Proxima Nova"/>
                <a:ea typeface="Proxima Nova"/>
                <a:cs typeface="Proxima Nova"/>
                <a:sym typeface="Proxima Nova"/>
              </a:rPr>
              <a:t>Learning</a:t>
            </a:r>
            <a:br>
              <a:rPr lang="en-US" sz="3733" dirty="0">
                <a:solidFill>
                  <a:schemeClr val="bg1"/>
                </a:solidFill>
                <a:latin typeface="Proxima Nova"/>
                <a:ea typeface="Proxima Nova"/>
                <a:cs typeface="Proxima Nova"/>
                <a:sym typeface="Proxima Nova"/>
              </a:rPr>
            </a:br>
            <a:endParaRPr sz="3733" dirty="0">
              <a:solidFill>
                <a:schemeClr val="bg1"/>
              </a:solidFill>
              <a:latin typeface="Proxima Nova"/>
              <a:ea typeface="Proxima Nova"/>
              <a:cs typeface="Proxima Nova"/>
              <a:sym typeface="Proxima Nova"/>
            </a:endParaRPr>
          </a:p>
        </p:txBody>
      </p:sp>
      <p:sp>
        <p:nvSpPr>
          <p:cNvPr id="153" name="Google Shape;153;p8"/>
          <p:cNvSpPr txBox="1"/>
          <p:nvPr/>
        </p:nvSpPr>
        <p:spPr>
          <a:xfrm>
            <a:off x="278296" y="1114013"/>
            <a:ext cx="9670774" cy="3898577"/>
          </a:xfrm>
          <a:prstGeom prst="rect">
            <a:avLst/>
          </a:prstGeom>
          <a:noFill/>
          <a:ln>
            <a:noFill/>
          </a:ln>
        </p:spPr>
        <p:txBody>
          <a:bodyPr spcFirstLastPara="1" wrap="square" lIns="121900" tIns="60933" rIns="121900" bIns="60933" anchor="t" anchorCtr="0">
            <a:spAutoFit/>
          </a:bodyPr>
          <a:lstStyle/>
          <a:p>
            <a:r>
              <a:rPr lang="en-US" sz="4267" b="1" dirty="0">
                <a:solidFill>
                  <a:schemeClr val="bg1"/>
                </a:solidFill>
                <a:latin typeface="Proxima Nova"/>
                <a:ea typeface="Proxima Nova"/>
                <a:cs typeface="Proxima Nova"/>
                <a:sym typeface="Proxima Nova"/>
              </a:rPr>
              <a:t>Typical tasks:</a:t>
            </a:r>
            <a:endParaRPr sz="2400" dirty="0">
              <a:solidFill>
                <a:schemeClr val="bg1"/>
              </a:solidFill>
            </a:endParaRPr>
          </a:p>
          <a:p>
            <a:endParaRPr sz="1867" b="1" dirty="0">
              <a:solidFill>
                <a:schemeClr val="bg1"/>
              </a:solidFill>
              <a:latin typeface="Proxima Nova"/>
              <a:ea typeface="Proxima Nova"/>
              <a:cs typeface="Proxima Nova"/>
              <a:sym typeface="Proxima Nova"/>
            </a:endParaRPr>
          </a:p>
          <a:p>
            <a:r>
              <a:rPr lang="en-US" sz="3733" dirty="0">
                <a:solidFill>
                  <a:schemeClr val="bg1"/>
                </a:solidFill>
                <a:latin typeface="Proxima Nova"/>
                <a:ea typeface="Proxima Nova"/>
                <a:cs typeface="Proxima Nova"/>
                <a:sym typeface="Proxima Nova"/>
              </a:rPr>
              <a:t>● </a:t>
            </a:r>
            <a:r>
              <a:rPr lang="en-US" sz="3733" i="1" dirty="0">
                <a:solidFill>
                  <a:schemeClr val="bg1"/>
                </a:solidFill>
                <a:latin typeface="Proxima Nova"/>
                <a:ea typeface="Proxima Nova"/>
                <a:cs typeface="Proxima Nova"/>
                <a:sym typeface="Proxima Nova"/>
              </a:rPr>
              <a:t>Classification:</a:t>
            </a:r>
            <a:endParaRPr sz="2400" dirty="0">
              <a:solidFill>
                <a:schemeClr val="bg1"/>
              </a:solidFill>
            </a:endParaRPr>
          </a:p>
          <a:p>
            <a:r>
              <a:rPr lang="en-US" sz="2400" dirty="0">
                <a:solidFill>
                  <a:schemeClr val="accent1">
                    <a:lumMod val="60000"/>
                    <a:lumOff val="40000"/>
                  </a:schemeClr>
                </a:solidFill>
                <a:latin typeface="Arial"/>
                <a:ea typeface="Arial"/>
                <a:cs typeface="Arial"/>
                <a:sym typeface="Arial"/>
              </a:rPr>
              <a:t>○ Assign </a:t>
            </a:r>
            <a:r>
              <a:rPr lang="en-US" sz="2400" dirty="0" err="1">
                <a:solidFill>
                  <a:schemeClr val="accent1">
                    <a:lumMod val="60000"/>
                    <a:lumOff val="40000"/>
                  </a:schemeClr>
                </a:solidFill>
                <a:latin typeface="Arial"/>
                <a:ea typeface="Arial"/>
                <a:cs typeface="Arial"/>
                <a:sym typeface="Arial"/>
              </a:rPr>
              <a:t>datapoint</a:t>
            </a:r>
            <a:r>
              <a:rPr lang="en-US" sz="2400" dirty="0">
                <a:solidFill>
                  <a:schemeClr val="accent1">
                    <a:lumMod val="60000"/>
                    <a:lumOff val="40000"/>
                  </a:schemeClr>
                </a:solidFill>
                <a:latin typeface="Arial"/>
                <a:ea typeface="Arial"/>
                <a:cs typeface="Arial"/>
                <a:sym typeface="Arial"/>
              </a:rPr>
              <a:t> to one of the available classes</a:t>
            </a:r>
            <a:endParaRPr sz="2400" dirty="0">
              <a:solidFill>
                <a:schemeClr val="accent1">
                  <a:lumMod val="60000"/>
                  <a:lumOff val="40000"/>
                </a:schemeClr>
              </a:solidFill>
            </a:endParaRPr>
          </a:p>
          <a:p>
            <a:r>
              <a:rPr lang="en-US" sz="2400" dirty="0">
                <a:solidFill>
                  <a:schemeClr val="accent1">
                    <a:lumMod val="60000"/>
                    <a:lumOff val="40000"/>
                  </a:schemeClr>
                </a:solidFill>
                <a:latin typeface="Arial"/>
                <a:ea typeface="Arial"/>
                <a:cs typeface="Arial"/>
                <a:sym typeface="Arial"/>
              </a:rPr>
              <a:t>○ Discrete output/label</a:t>
            </a:r>
            <a:endParaRPr sz="2400" dirty="0">
              <a:solidFill>
                <a:schemeClr val="accent1">
                  <a:lumMod val="60000"/>
                  <a:lumOff val="40000"/>
                </a:schemeClr>
              </a:solidFill>
            </a:endParaRPr>
          </a:p>
          <a:p>
            <a:endParaRPr sz="1867" dirty="0">
              <a:solidFill>
                <a:srgbClr val="000000"/>
              </a:solidFill>
              <a:latin typeface="Arial"/>
              <a:ea typeface="Arial"/>
              <a:cs typeface="Arial"/>
              <a:sym typeface="Arial"/>
            </a:endParaRPr>
          </a:p>
          <a:p>
            <a:endParaRPr sz="1867" dirty="0">
              <a:solidFill>
                <a:srgbClr val="000000"/>
              </a:solidFill>
              <a:latin typeface="Arial"/>
              <a:ea typeface="Arial"/>
              <a:cs typeface="Arial"/>
              <a:sym typeface="Arial"/>
            </a:endParaRPr>
          </a:p>
          <a:p>
            <a:r>
              <a:rPr lang="en-US" sz="3733" b="1" dirty="0">
                <a:solidFill>
                  <a:schemeClr val="bg1"/>
                </a:solidFill>
                <a:latin typeface="Proxima Nova"/>
                <a:ea typeface="Proxima Nova"/>
                <a:cs typeface="Proxima Nova"/>
                <a:sym typeface="Proxima Nova"/>
              </a:rPr>
              <a:t>● </a:t>
            </a:r>
            <a:r>
              <a:rPr lang="en-US" sz="3733" i="1" dirty="0">
                <a:solidFill>
                  <a:schemeClr val="bg1"/>
                </a:solidFill>
                <a:latin typeface="Proxima Nova"/>
                <a:ea typeface="Proxima Nova"/>
                <a:cs typeface="Proxima Nova"/>
                <a:sym typeface="Proxima Nova"/>
              </a:rPr>
              <a:t>Regression:</a:t>
            </a:r>
            <a:endParaRPr sz="2400" dirty="0">
              <a:solidFill>
                <a:schemeClr val="bg1"/>
              </a:solidFill>
            </a:endParaRPr>
          </a:p>
          <a:p>
            <a:r>
              <a:rPr lang="en-US" sz="2400" dirty="0" smtClean="0">
                <a:solidFill>
                  <a:schemeClr val="accent1">
                    <a:lumMod val="60000"/>
                    <a:lumOff val="40000"/>
                  </a:schemeClr>
                </a:solidFill>
                <a:latin typeface="Arial"/>
                <a:ea typeface="Arial"/>
                <a:cs typeface="Arial"/>
                <a:sym typeface="Arial"/>
              </a:rPr>
              <a:t>We will talk about it tomorrow</a:t>
            </a:r>
            <a:endParaRPr sz="2400" dirty="0">
              <a:solidFill>
                <a:schemeClr val="accent1">
                  <a:lumMod val="60000"/>
                  <a:lumOff val="40000"/>
                </a:schemeClr>
              </a:solidFill>
              <a:latin typeface="Arial"/>
              <a:ea typeface="Arial"/>
              <a:cs typeface="Arial"/>
              <a:sym typeface="Arial"/>
            </a:endParaRPr>
          </a:p>
        </p:txBody>
      </p:sp>
      <p:pic>
        <p:nvPicPr>
          <p:cNvPr id="154" name="Google Shape;154;p8" descr="elated image"/>
          <p:cNvPicPr preferRelativeResize="0"/>
          <p:nvPr/>
        </p:nvPicPr>
        <p:blipFill rotWithShape="1">
          <a:blip r:embed="rId3">
            <a:alphaModFix/>
          </a:blip>
          <a:srcRect/>
          <a:stretch/>
        </p:blipFill>
        <p:spPr>
          <a:xfrm>
            <a:off x="5019262" y="3448879"/>
            <a:ext cx="7172740" cy="3409124"/>
          </a:xfrm>
          <a:prstGeom prst="rect">
            <a:avLst/>
          </a:prstGeom>
          <a:noFill/>
          <a:ln>
            <a:noFill/>
          </a:ln>
        </p:spPr>
      </p:pic>
    </p:spTree>
    <p:extLst>
      <p:ext uri="{BB962C8B-B14F-4D97-AF65-F5344CB8AC3E}">
        <p14:creationId xmlns:p14="http://schemas.microsoft.com/office/powerpoint/2010/main" val="9659381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Shape 158"/>
        <p:cNvGrpSpPr/>
        <p:nvPr/>
      </p:nvGrpSpPr>
      <p:grpSpPr>
        <a:xfrm>
          <a:off x="0" y="0"/>
          <a:ext cx="0" cy="0"/>
          <a:chOff x="0" y="0"/>
          <a:chExt cx="0" cy="0"/>
        </a:xfrm>
      </p:grpSpPr>
      <p:sp>
        <p:nvSpPr>
          <p:cNvPr id="159" name="Google Shape;159;p9"/>
          <p:cNvSpPr txBox="1">
            <a:spLocks noGrp="1"/>
          </p:cNvSpPr>
          <p:nvPr>
            <p:ph type="title"/>
          </p:nvPr>
        </p:nvSpPr>
        <p:spPr>
          <a:xfrm>
            <a:off x="285753" y="497810"/>
            <a:ext cx="11258551" cy="933452"/>
          </a:xfrm>
          <a:prstGeom prst="rect">
            <a:avLst/>
          </a:prstGeom>
          <a:noFill/>
          <a:ln>
            <a:noFill/>
          </a:ln>
        </p:spPr>
        <p:txBody>
          <a:bodyPr spcFirstLastPara="1" vert="horz" wrap="square" lIns="121900" tIns="121900" rIns="121900" bIns="121900" rtlCol="0" anchor="b" anchorCtr="0">
            <a:noAutofit/>
          </a:bodyPr>
          <a:lstStyle/>
          <a:p>
            <a:pPr>
              <a:lnSpc>
                <a:spcPct val="100000"/>
              </a:lnSpc>
              <a:spcBef>
                <a:spcPts val="0"/>
              </a:spcBef>
              <a:buSzPts val="3600"/>
            </a:pPr>
            <a:r>
              <a:rPr lang="en-US" sz="3733">
                <a:solidFill>
                  <a:schemeClr val="dk1"/>
                </a:solidFill>
                <a:latin typeface="Proxima Nova"/>
                <a:ea typeface="Proxima Nova"/>
                <a:cs typeface="Proxima Nova"/>
                <a:sym typeface="Proxima Nova"/>
              </a:rPr>
              <a:t>Supervised</a:t>
            </a:r>
            <a:r>
              <a:rPr lang="en-US">
                <a:solidFill>
                  <a:srgbClr val="F40096"/>
                </a:solidFill>
                <a:latin typeface="Proxima Nova"/>
                <a:ea typeface="Proxima Nova"/>
                <a:cs typeface="Proxima Nova"/>
                <a:sym typeface="Proxima Nova"/>
              </a:rPr>
              <a:t> </a:t>
            </a:r>
            <a:r>
              <a:rPr lang="en-US" sz="3733">
                <a:solidFill>
                  <a:schemeClr val="dk1"/>
                </a:solidFill>
                <a:latin typeface="Proxima Nova"/>
                <a:ea typeface="Proxima Nova"/>
                <a:cs typeface="Proxima Nova"/>
                <a:sym typeface="Proxima Nova"/>
              </a:rPr>
              <a:t>Learning</a:t>
            </a:r>
            <a:br>
              <a:rPr lang="en-US" sz="3733">
                <a:solidFill>
                  <a:schemeClr val="dk1"/>
                </a:solidFill>
                <a:latin typeface="Proxima Nova"/>
                <a:ea typeface="Proxima Nova"/>
                <a:cs typeface="Proxima Nova"/>
                <a:sym typeface="Proxima Nova"/>
              </a:rPr>
            </a:br>
            <a:endParaRPr sz="3733">
              <a:solidFill>
                <a:schemeClr val="dk1"/>
              </a:solidFill>
              <a:latin typeface="Proxima Nova"/>
              <a:ea typeface="Proxima Nova"/>
              <a:cs typeface="Proxima Nova"/>
              <a:sym typeface="Proxima Nova"/>
            </a:endParaRPr>
          </a:p>
        </p:txBody>
      </p:sp>
      <p:sp>
        <p:nvSpPr>
          <p:cNvPr id="160" name="Google Shape;160;p9"/>
          <p:cNvSpPr txBox="1"/>
          <p:nvPr/>
        </p:nvSpPr>
        <p:spPr>
          <a:xfrm>
            <a:off x="285752" y="800100"/>
            <a:ext cx="5238749" cy="3652164"/>
          </a:xfrm>
          <a:prstGeom prst="rect">
            <a:avLst/>
          </a:prstGeom>
          <a:noFill/>
          <a:ln>
            <a:noFill/>
          </a:ln>
        </p:spPr>
        <p:txBody>
          <a:bodyPr spcFirstLastPara="1" wrap="square" lIns="121900" tIns="60933" rIns="121900" bIns="60933" anchor="t" anchorCtr="0">
            <a:spAutoFit/>
          </a:bodyPr>
          <a:lstStyle/>
          <a:p>
            <a:r>
              <a:rPr lang="en-US" sz="4267" b="1">
                <a:solidFill>
                  <a:srgbClr val="F40096"/>
                </a:solidFill>
                <a:latin typeface="Proxima Nova"/>
                <a:ea typeface="Proxima Nova"/>
                <a:cs typeface="Proxima Nova"/>
                <a:sym typeface="Proxima Nova"/>
              </a:rPr>
              <a:t>Examples:</a:t>
            </a:r>
            <a:endParaRPr sz="1867" b="1">
              <a:solidFill>
                <a:srgbClr val="F40096"/>
              </a:solidFill>
              <a:latin typeface="Proxima Nova"/>
              <a:ea typeface="Proxima Nova"/>
              <a:cs typeface="Proxima Nova"/>
              <a:sym typeface="Proxima Nova"/>
            </a:endParaRPr>
          </a:p>
          <a:p>
            <a:r>
              <a:rPr lang="en-US" sz="3733">
                <a:solidFill>
                  <a:srgbClr val="F40096"/>
                </a:solidFill>
                <a:latin typeface="Proxima Nova"/>
                <a:ea typeface="Proxima Nova"/>
                <a:cs typeface="Proxima Nova"/>
                <a:sym typeface="Proxima Nova"/>
              </a:rPr>
              <a:t>● </a:t>
            </a:r>
            <a:r>
              <a:rPr lang="en-US" sz="3733" i="1">
                <a:solidFill>
                  <a:srgbClr val="F40096"/>
                </a:solidFill>
                <a:latin typeface="Proxima Nova"/>
                <a:ea typeface="Proxima Nova"/>
                <a:cs typeface="Proxima Nova"/>
                <a:sym typeface="Proxima Nova"/>
              </a:rPr>
              <a:t>Classification:</a:t>
            </a:r>
            <a:endParaRPr sz="2400"/>
          </a:p>
          <a:p>
            <a:endParaRPr sz="1867">
              <a:solidFill>
                <a:srgbClr val="000000"/>
              </a:solidFill>
              <a:latin typeface="Arial"/>
              <a:ea typeface="Arial"/>
              <a:cs typeface="Arial"/>
              <a:sym typeface="Arial"/>
            </a:endParaRPr>
          </a:p>
          <a:p>
            <a:endParaRPr sz="1867">
              <a:solidFill>
                <a:srgbClr val="000000"/>
              </a:solidFill>
              <a:latin typeface="Arial"/>
              <a:ea typeface="Arial"/>
              <a:cs typeface="Arial"/>
              <a:sym typeface="Arial"/>
            </a:endParaRPr>
          </a:p>
          <a:p>
            <a:endParaRPr sz="3733" b="1">
              <a:solidFill>
                <a:srgbClr val="F40096"/>
              </a:solidFill>
              <a:latin typeface="Proxima Nova"/>
              <a:ea typeface="Proxima Nova"/>
              <a:cs typeface="Proxima Nova"/>
              <a:sym typeface="Proxima Nova"/>
            </a:endParaRPr>
          </a:p>
          <a:p>
            <a:endParaRPr sz="3733" b="1">
              <a:solidFill>
                <a:srgbClr val="F40096"/>
              </a:solidFill>
              <a:latin typeface="Proxima Nova"/>
              <a:ea typeface="Proxima Nova"/>
              <a:cs typeface="Proxima Nova"/>
              <a:sym typeface="Proxima Nova"/>
            </a:endParaRPr>
          </a:p>
          <a:p>
            <a:endParaRPr sz="3733" b="1">
              <a:solidFill>
                <a:srgbClr val="F40096"/>
              </a:solidFill>
              <a:latin typeface="Proxima Nova"/>
              <a:ea typeface="Proxima Nova"/>
              <a:cs typeface="Proxima Nova"/>
              <a:sym typeface="Proxima Nova"/>
            </a:endParaRPr>
          </a:p>
        </p:txBody>
      </p:sp>
      <p:pic>
        <p:nvPicPr>
          <p:cNvPr id="162" name="Google Shape;162;p9"/>
          <p:cNvPicPr preferRelativeResize="0"/>
          <p:nvPr/>
        </p:nvPicPr>
        <p:blipFill rotWithShape="1">
          <a:blip r:embed="rId3">
            <a:alphaModFix/>
          </a:blip>
          <a:srcRect/>
          <a:stretch/>
        </p:blipFill>
        <p:spPr>
          <a:xfrm>
            <a:off x="524936" y="2137943"/>
            <a:ext cx="4760381" cy="3231591"/>
          </a:xfrm>
          <a:prstGeom prst="rect">
            <a:avLst/>
          </a:prstGeom>
          <a:noFill/>
          <a:ln>
            <a:noFill/>
          </a:ln>
        </p:spPr>
      </p:pic>
      <p:pic>
        <p:nvPicPr>
          <p:cNvPr id="163" name="Google Shape;163;p9"/>
          <p:cNvPicPr preferRelativeResize="0"/>
          <p:nvPr/>
        </p:nvPicPr>
        <p:blipFill rotWithShape="1">
          <a:blip r:embed="rId4">
            <a:alphaModFix/>
          </a:blip>
          <a:srcRect/>
          <a:stretch/>
        </p:blipFill>
        <p:spPr>
          <a:xfrm>
            <a:off x="5763685" y="2174321"/>
            <a:ext cx="4560797" cy="3037416"/>
          </a:xfrm>
          <a:prstGeom prst="rect">
            <a:avLst/>
          </a:prstGeom>
          <a:noFill/>
          <a:ln>
            <a:noFill/>
          </a:ln>
        </p:spPr>
      </p:pic>
      <p:sp>
        <p:nvSpPr>
          <p:cNvPr id="164" name="Google Shape;164;p9"/>
          <p:cNvSpPr txBox="1"/>
          <p:nvPr/>
        </p:nvSpPr>
        <p:spPr>
          <a:xfrm>
            <a:off x="524936" y="5822808"/>
            <a:ext cx="3609973" cy="697509"/>
          </a:xfrm>
          <a:prstGeom prst="rect">
            <a:avLst/>
          </a:prstGeom>
          <a:noFill/>
          <a:ln>
            <a:noFill/>
          </a:ln>
        </p:spPr>
        <p:txBody>
          <a:bodyPr spcFirstLastPara="1" wrap="square" lIns="121900" tIns="60933" rIns="121900" bIns="60933" anchor="t" anchorCtr="0">
            <a:spAutoFit/>
          </a:bodyPr>
          <a:lstStyle/>
          <a:p>
            <a:r>
              <a:rPr lang="en-US" sz="3733" dirty="0">
                <a:solidFill>
                  <a:srgbClr val="F40096"/>
                </a:solidFill>
                <a:latin typeface="Proxima Nova"/>
                <a:ea typeface="Proxima Nova"/>
                <a:cs typeface="Proxima Nova"/>
                <a:sym typeface="Proxima Nova"/>
              </a:rPr>
              <a:t>● </a:t>
            </a:r>
            <a:r>
              <a:rPr lang="en-US" sz="3733" dirty="0" smtClean="0">
                <a:solidFill>
                  <a:srgbClr val="F40096"/>
                </a:solidFill>
                <a:latin typeface="Proxima Nova"/>
                <a:ea typeface="Proxima Nova"/>
                <a:cs typeface="Proxima Nova"/>
                <a:sym typeface="Proxima Nova"/>
              </a:rPr>
              <a:t>Regression</a:t>
            </a:r>
            <a:endParaRPr sz="2400" dirty="0"/>
          </a:p>
        </p:txBody>
      </p:sp>
    </p:spTree>
    <p:extLst>
      <p:ext uri="{BB962C8B-B14F-4D97-AF65-F5344CB8AC3E}">
        <p14:creationId xmlns:p14="http://schemas.microsoft.com/office/powerpoint/2010/main" val="2144781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2"/>
                                        </p:tgtEl>
                                        <p:attrNameLst>
                                          <p:attrName>style.visibility</p:attrName>
                                        </p:attrNameLst>
                                      </p:cBhvr>
                                      <p:to>
                                        <p:strVal val="visible"/>
                                      </p:to>
                                    </p:set>
                                    <p:animEffect transition="in" filter="fade">
                                      <p:cBhvr>
                                        <p:cTn id="7" dur="500"/>
                                        <p:tgtEl>
                                          <p:spTgt spid="1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3"/>
                                        </p:tgtEl>
                                        <p:attrNameLst>
                                          <p:attrName>style.visibility</p:attrName>
                                        </p:attrNameLst>
                                      </p:cBhvr>
                                      <p:to>
                                        <p:strVal val="visible"/>
                                      </p:to>
                                    </p:set>
                                    <p:animEffect transition="in" filter="fade">
                                      <p:cBhvr>
                                        <p:cTn id="12" dur="5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112" y="357691"/>
            <a:ext cx="10515600" cy="1325563"/>
          </a:xfrm>
        </p:spPr>
        <p:txBody>
          <a:bodyPr/>
          <a:lstStyle/>
          <a:p>
            <a:r>
              <a:rPr lang="en-US" dirty="0" err="1" smtClean="0"/>
              <a:t>Classifiaction</a:t>
            </a:r>
            <a:endParaRPr lang="en-US" dirty="0"/>
          </a:p>
        </p:txBody>
      </p:sp>
      <p:sp>
        <p:nvSpPr>
          <p:cNvPr id="3" name="Content Placeholder 2"/>
          <p:cNvSpPr>
            <a:spLocks noGrp="1"/>
          </p:cNvSpPr>
          <p:nvPr>
            <p:ph idx="1"/>
          </p:nvPr>
        </p:nvSpPr>
        <p:spPr>
          <a:xfrm>
            <a:off x="706244" y="2032000"/>
            <a:ext cx="9233623" cy="4212684"/>
          </a:xfrm>
        </p:spPr>
        <p:txBody>
          <a:bodyPr>
            <a:normAutofit/>
          </a:bodyPr>
          <a:lstStyle/>
          <a:p>
            <a:r>
              <a:rPr lang="en-US" altLang="zh-CN" dirty="0" smtClean="0"/>
              <a:t>Predict  a </a:t>
            </a:r>
            <a:r>
              <a:rPr lang="en-US" altLang="zh-CN" dirty="0" smtClean="0"/>
              <a:t>discrete </a:t>
            </a:r>
            <a:r>
              <a:rPr lang="en-US" altLang="zh-CN" dirty="0" smtClean="0"/>
              <a:t>value(label) associated with a feature vector</a:t>
            </a:r>
          </a:p>
          <a:p>
            <a:endParaRPr lang="en-US" dirty="0"/>
          </a:p>
        </p:txBody>
      </p:sp>
    </p:spTree>
    <p:extLst>
      <p:ext uri="{BB962C8B-B14F-4D97-AF65-F5344CB8AC3E}">
        <p14:creationId xmlns:p14="http://schemas.microsoft.com/office/powerpoint/2010/main" val="185588876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8151</TotalTime>
  <Words>1300</Words>
  <Application>Microsoft Macintosh PowerPoint</Application>
  <PresentationFormat>Widescreen</PresentationFormat>
  <Paragraphs>313</Paragraphs>
  <Slides>24</Slides>
  <Notes>17</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Calibri</vt:lpstr>
      <vt:lpstr>Calibri Light</vt:lpstr>
      <vt:lpstr>DengXian</vt:lpstr>
      <vt:lpstr>Iowan Old Style Roman</vt:lpstr>
      <vt:lpstr>Mangal</vt:lpstr>
      <vt:lpstr>Arial</vt:lpstr>
      <vt:lpstr>Proxima Nova</vt:lpstr>
      <vt:lpstr>Office Theme</vt:lpstr>
      <vt:lpstr> Classification    Machine learning Intro Summer Camp 2020</vt:lpstr>
      <vt:lpstr>About Me</vt:lpstr>
      <vt:lpstr>Agenda</vt:lpstr>
      <vt:lpstr>We will talk about…</vt:lpstr>
      <vt:lpstr>A quick review</vt:lpstr>
      <vt:lpstr>Classification</vt:lpstr>
      <vt:lpstr>Supervised Learning </vt:lpstr>
      <vt:lpstr>Supervised Learning </vt:lpstr>
      <vt:lpstr>Classifiaction</vt:lpstr>
      <vt:lpstr>Nearest Neighbor</vt:lpstr>
      <vt:lpstr>Nearest Neighbor – Distance Matrix</vt:lpstr>
      <vt:lpstr>Nearest Neighbor – Distance Matrix</vt:lpstr>
      <vt:lpstr>Nearest Neighbor – Distance Matrix</vt:lpstr>
      <vt:lpstr>K-nearest neighbors </vt:lpstr>
      <vt:lpstr>K-Nearest Neighbor – Distance Matrix</vt:lpstr>
      <vt:lpstr>K-Nearest Neighbor – Distance Matrix</vt:lpstr>
      <vt:lpstr>PowerPoint Presentation</vt:lpstr>
      <vt:lpstr>PowerPoint Presentation</vt:lpstr>
      <vt:lpstr>PowerPoint Presentation</vt:lpstr>
      <vt:lpstr>PowerPoint Presentation</vt:lpstr>
      <vt:lpstr>PowerPoint Presentation</vt:lpstr>
      <vt:lpstr>Project Time</vt:lpstr>
      <vt:lpstr>Review the dataset - Iris</vt:lpstr>
      <vt:lpstr>Useful link:</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Classification - Machine Learning Machine learning Intro Summer Camp</dc:title>
  <dc:creator>Can Yang [canyan16]</dc:creator>
  <cp:lastModifiedBy>Can Yang [canyan16]</cp:lastModifiedBy>
  <cp:revision>36</cp:revision>
  <dcterms:created xsi:type="dcterms:W3CDTF">2020-06-18T15:10:09Z</dcterms:created>
  <dcterms:modified xsi:type="dcterms:W3CDTF">2020-06-28T21:23:46Z</dcterms:modified>
</cp:coreProperties>
</file>